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9" r:id="rId1"/>
  </p:sldMasterIdLst>
  <p:notesMasterIdLst>
    <p:notesMasterId r:id="rId79"/>
  </p:notesMasterIdLst>
  <p:handoutMasterIdLst>
    <p:handoutMasterId r:id="rId80"/>
  </p:handoutMasterIdLst>
  <p:sldIdLst>
    <p:sldId id="394" r:id="rId2"/>
    <p:sldId id="304" r:id="rId3"/>
    <p:sldId id="464" r:id="rId4"/>
    <p:sldId id="471" r:id="rId5"/>
    <p:sldId id="472" r:id="rId6"/>
    <p:sldId id="473" r:id="rId7"/>
    <p:sldId id="398" r:id="rId8"/>
    <p:sldId id="399" r:id="rId9"/>
    <p:sldId id="400" r:id="rId10"/>
    <p:sldId id="305" r:id="rId11"/>
    <p:sldId id="323" r:id="rId12"/>
    <p:sldId id="413" r:id="rId13"/>
    <p:sldId id="327" r:id="rId14"/>
    <p:sldId id="401" r:id="rId15"/>
    <p:sldId id="412" r:id="rId16"/>
    <p:sldId id="409" r:id="rId17"/>
    <p:sldId id="483" r:id="rId18"/>
    <p:sldId id="410" r:id="rId19"/>
    <p:sldId id="411" r:id="rId20"/>
    <p:sldId id="404" r:id="rId21"/>
    <p:sldId id="405" r:id="rId22"/>
    <p:sldId id="478" r:id="rId23"/>
    <p:sldId id="479" r:id="rId24"/>
    <p:sldId id="406" r:id="rId25"/>
    <p:sldId id="474" r:id="rId26"/>
    <p:sldId id="481" r:id="rId27"/>
    <p:sldId id="414" r:id="rId28"/>
    <p:sldId id="468" r:id="rId29"/>
    <p:sldId id="475" r:id="rId30"/>
    <p:sldId id="477" r:id="rId31"/>
    <p:sldId id="415" r:id="rId32"/>
    <p:sldId id="416" r:id="rId33"/>
    <p:sldId id="476" r:id="rId34"/>
    <p:sldId id="417" r:id="rId35"/>
    <p:sldId id="418" r:id="rId36"/>
    <p:sldId id="419" r:id="rId37"/>
    <p:sldId id="420" r:id="rId38"/>
    <p:sldId id="465" r:id="rId39"/>
    <p:sldId id="421" r:id="rId40"/>
    <p:sldId id="422" r:id="rId41"/>
    <p:sldId id="423" r:id="rId42"/>
    <p:sldId id="424" r:id="rId43"/>
    <p:sldId id="425" r:id="rId44"/>
    <p:sldId id="426" r:id="rId45"/>
    <p:sldId id="427" r:id="rId46"/>
    <p:sldId id="428" r:id="rId47"/>
    <p:sldId id="429" r:id="rId48"/>
    <p:sldId id="430" r:id="rId49"/>
    <p:sldId id="435" r:id="rId50"/>
    <p:sldId id="436" r:id="rId51"/>
    <p:sldId id="437" r:id="rId52"/>
    <p:sldId id="482" r:id="rId53"/>
    <p:sldId id="438" r:id="rId54"/>
    <p:sldId id="440" r:id="rId55"/>
    <p:sldId id="441" r:id="rId56"/>
    <p:sldId id="442" r:id="rId57"/>
    <p:sldId id="443" r:id="rId58"/>
    <p:sldId id="463" r:id="rId59"/>
    <p:sldId id="444" r:id="rId60"/>
    <p:sldId id="445" r:id="rId61"/>
    <p:sldId id="446" r:id="rId62"/>
    <p:sldId id="447" r:id="rId63"/>
    <p:sldId id="448" r:id="rId64"/>
    <p:sldId id="449" r:id="rId65"/>
    <p:sldId id="450" r:id="rId66"/>
    <p:sldId id="451" r:id="rId67"/>
    <p:sldId id="456" r:id="rId68"/>
    <p:sldId id="452" r:id="rId69"/>
    <p:sldId id="453" r:id="rId70"/>
    <p:sldId id="454" r:id="rId71"/>
    <p:sldId id="455" r:id="rId72"/>
    <p:sldId id="460" r:id="rId73"/>
    <p:sldId id="432" r:id="rId74"/>
    <p:sldId id="433" r:id="rId75"/>
    <p:sldId id="434" r:id="rId76"/>
    <p:sldId id="439" r:id="rId77"/>
    <p:sldId id="484" r:id="rId78"/>
  </p:sldIdLst>
  <p:sldSz cx="9144000" cy="6858000" type="screen4x3"/>
  <p:notesSz cx="7150100" cy="9448800"/>
  <p:embeddedFontLst>
    <p:embeddedFont>
      <p:font typeface="Arial Narrow" panose="020B0606020202030204" pitchFamily="34" charset="0"/>
      <p:regular r:id="rId81"/>
      <p:bold r:id="rId82"/>
      <p:italic r:id="rId83"/>
      <p:boldItalic r:id="rId84"/>
    </p:embeddedFont>
    <p:embeddedFont>
      <p:font typeface="Tempus Sans ITC" panose="04020404030D07020202" pitchFamily="82" charset="0"/>
      <p:regular r:id="rId85"/>
    </p:embeddedFont>
  </p:embeddedFontLst>
  <p:defaultTextStyle>
    <a:defPPr>
      <a:defRPr lang="en-US"/>
    </a:defPPr>
    <a:lvl1pPr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2pPr>
    <a:lvl3pPr marL="914400"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3pPr>
    <a:lvl4pPr marL="1371600"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4pPr>
    <a:lvl5pPr marL="1828800"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5pPr>
    <a:lvl6pPr marL="2286000" algn="l" defTabSz="914400" rtl="0" eaLnBrk="1" latinLnBrk="0" hangingPunct="1">
      <a:defRPr sz="2400" kern="1200">
        <a:solidFill>
          <a:schemeClr val="tx1"/>
        </a:solidFill>
        <a:latin typeface="Arial Narrow" pitchFamily="34" charset="0"/>
        <a:ea typeface="+mn-ea"/>
        <a:cs typeface="+mn-cs"/>
      </a:defRPr>
    </a:lvl6pPr>
    <a:lvl7pPr marL="2743200" algn="l" defTabSz="914400" rtl="0" eaLnBrk="1" latinLnBrk="0" hangingPunct="1">
      <a:defRPr sz="2400" kern="1200">
        <a:solidFill>
          <a:schemeClr val="tx1"/>
        </a:solidFill>
        <a:latin typeface="Arial Narrow" pitchFamily="34" charset="0"/>
        <a:ea typeface="+mn-ea"/>
        <a:cs typeface="+mn-cs"/>
      </a:defRPr>
    </a:lvl7pPr>
    <a:lvl8pPr marL="3200400" algn="l" defTabSz="914400" rtl="0" eaLnBrk="1" latinLnBrk="0" hangingPunct="1">
      <a:defRPr sz="2400" kern="1200">
        <a:solidFill>
          <a:schemeClr val="tx1"/>
        </a:solidFill>
        <a:latin typeface="Arial Narrow" pitchFamily="34" charset="0"/>
        <a:ea typeface="+mn-ea"/>
        <a:cs typeface="+mn-cs"/>
      </a:defRPr>
    </a:lvl8pPr>
    <a:lvl9pPr marL="3657600" algn="l" defTabSz="914400" rtl="0" eaLnBrk="1" latinLnBrk="0" hangingPunct="1">
      <a:defRPr sz="2400"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1488">
          <p15:clr>
            <a:srgbClr val="A4A3A4"/>
          </p15:clr>
        </p15:guide>
        <p15:guide id="2" pos="2880">
          <p15:clr>
            <a:srgbClr val="A4A3A4"/>
          </p15:clr>
        </p15:guide>
      </p15:sldGuideLst>
    </p:ext>
    <p:ext uri="{2D200454-40CA-4A62-9FC3-DE9A4176ACB9}">
      <p15:notesGuideLst xmlns:p15="http://schemas.microsoft.com/office/powerpoint/2012/main">
        <p15:guide id="1" orient="horz" pos="2976">
          <p15:clr>
            <a:srgbClr val="A4A3A4"/>
          </p15:clr>
        </p15:guide>
        <p15:guide id="2" pos="22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900CC"/>
    <a:srgbClr val="33CC33"/>
    <a:srgbClr val="FF3300"/>
    <a:srgbClr val="CCFFCC"/>
    <a:srgbClr val="A50021"/>
    <a:srgbClr val="0000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62" autoAdjust="0"/>
    <p:restoredTop sz="95179" autoAdjust="0"/>
  </p:normalViewPr>
  <p:slideViewPr>
    <p:cSldViewPr>
      <p:cViewPr varScale="1">
        <p:scale>
          <a:sx n="86" d="100"/>
          <a:sy n="86" d="100"/>
        </p:scale>
        <p:origin x="1338" y="84"/>
      </p:cViewPr>
      <p:guideLst>
        <p:guide orient="horz" pos="1488"/>
        <p:guide pos="2880"/>
      </p:guideLst>
    </p:cSldViewPr>
  </p:slideViewPr>
  <p:outlineViewPr>
    <p:cViewPr>
      <p:scale>
        <a:sx n="33" d="100"/>
        <a:sy n="33" d="100"/>
      </p:scale>
      <p:origin x="0" y="22848"/>
    </p:cViewPr>
  </p:outlineViewPr>
  <p:notesTextViewPr>
    <p:cViewPr>
      <p:scale>
        <a:sx n="100" d="100"/>
        <a:sy n="100" d="100"/>
      </p:scale>
      <p:origin x="0" y="0"/>
    </p:cViewPr>
  </p:notesTextViewPr>
  <p:sorterViewPr showFormatting="0">
    <p:cViewPr>
      <p:scale>
        <a:sx n="66" d="100"/>
        <a:sy n="66" d="100"/>
      </p:scale>
      <p:origin x="0" y="0"/>
    </p:cViewPr>
  </p:sorterViewPr>
  <p:notesViewPr>
    <p:cSldViewPr>
      <p:cViewPr varScale="1">
        <p:scale>
          <a:sx n="52" d="100"/>
          <a:sy n="52" d="100"/>
        </p:scale>
        <p:origin x="-2118" y="-72"/>
      </p:cViewPr>
      <p:guideLst>
        <p:guide orient="horz" pos="2976"/>
        <p:guide pos="22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4.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0" y="0"/>
            <a:ext cx="3063875" cy="469900"/>
          </a:xfrm>
          <a:prstGeom prst="rect">
            <a:avLst/>
          </a:prstGeom>
          <a:noFill/>
          <a:ln w="9525">
            <a:noFill/>
            <a:miter lim="800000"/>
            <a:headEnd/>
            <a:tailEnd/>
          </a:ln>
          <a:effectLst/>
        </p:spPr>
        <p:txBody>
          <a:bodyPr vert="horz" wrap="square" lIns="94028" tIns="47014" rIns="94028" bIns="47014" numCol="1" anchor="t" anchorCtr="0" compatLnSpc="1">
            <a:prstTxWarp prst="textNoShape">
              <a:avLst/>
            </a:prstTxWarp>
          </a:bodyPr>
          <a:lstStyle>
            <a:lvl1pPr defTabSz="939800">
              <a:buSzTx/>
              <a:buFontTx/>
              <a:buNone/>
              <a:defRPr sz="1200" u="sng">
                <a:effectLst>
                  <a:outerShdw blurRad="38100" dist="38100" dir="2700000" algn="tl">
                    <a:srgbClr val="C0C0C0"/>
                  </a:outerShdw>
                </a:effectLst>
              </a:defRPr>
            </a:lvl1pPr>
          </a:lstStyle>
          <a:p>
            <a:endParaRPr lang="en-US"/>
          </a:p>
        </p:txBody>
      </p:sp>
      <p:sp>
        <p:nvSpPr>
          <p:cNvPr id="133123" name="Rectangle 3"/>
          <p:cNvSpPr>
            <a:spLocks noGrp="1" noChangeArrowheads="1"/>
          </p:cNvSpPr>
          <p:nvPr>
            <p:ph type="dt" sz="quarter" idx="1"/>
          </p:nvPr>
        </p:nvSpPr>
        <p:spPr bwMode="auto">
          <a:xfrm>
            <a:off x="4086225" y="0"/>
            <a:ext cx="3063875" cy="469900"/>
          </a:xfrm>
          <a:prstGeom prst="rect">
            <a:avLst/>
          </a:prstGeom>
          <a:noFill/>
          <a:ln w="9525">
            <a:noFill/>
            <a:miter lim="800000"/>
            <a:headEnd/>
            <a:tailEnd/>
          </a:ln>
          <a:effectLst/>
        </p:spPr>
        <p:txBody>
          <a:bodyPr vert="horz" wrap="square" lIns="94028" tIns="47014" rIns="94028" bIns="47014" numCol="1" anchor="t" anchorCtr="0" compatLnSpc="1">
            <a:prstTxWarp prst="textNoShape">
              <a:avLst/>
            </a:prstTxWarp>
          </a:bodyPr>
          <a:lstStyle>
            <a:lvl1pPr algn="r" defTabSz="939800">
              <a:buSzTx/>
              <a:buFontTx/>
              <a:buNone/>
              <a:defRPr sz="1200" u="sng">
                <a:effectLst>
                  <a:outerShdw blurRad="38100" dist="38100" dir="2700000" algn="tl">
                    <a:srgbClr val="C0C0C0"/>
                  </a:outerShdw>
                </a:effectLst>
              </a:defRPr>
            </a:lvl1pPr>
          </a:lstStyle>
          <a:p>
            <a:endParaRPr lang="en-US"/>
          </a:p>
        </p:txBody>
      </p:sp>
      <p:sp>
        <p:nvSpPr>
          <p:cNvPr id="133124" name="Rectangle 4"/>
          <p:cNvSpPr>
            <a:spLocks noGrp="1" noChangeArrowheads="1"/>
          </p:cNvSpPr>
          <p:nvPr>
            <p:ph type="ftr" sz="quarter" idx="2"/>
          </p:nvPr>
        </p:nvSpPr>
        <p:spPr bwMode="auto">
          <a:xfrm>
            <a:off x="0" y="8993188"/>
            <a:ext cx="3063875" cy="468312"/>
          </a:xfrm>
          <a:prstGeom prst="rect">
            <a:avLst/>
          </a:prstGeom>
          <a:noFill/>
          <a:ln w="9525">
            <a:noFill/>
            <a:miter lim="800000"/>
            <a:headEnd/>
            <a:tailEnd/>
          </a:ln>
          <a:effectLst/>
        </p:spPr>
        <p:txBody>
          <a:bodyPr vert="horz" wrap="square" lIns="94028" tIns="47014" rIns="94028" bIns="47014" numCol="1" anchor="b" anchorCtr="0" compatLnSpc="1">
            <a:prstTxWarp prst="textNoShape">
              <a:avLst/>
            </a:prstTxWarp>
          </a:bodyPr>
          <a:lstStyle>
            <a:lvl1pPr defTabSz="939800">
              <a:buSzTx/>
              <a:buFontTx/>
              <a:buNone/>
              <a:defRPr sz="1200" u="sng">
                <a:effectLst>
                  <a:outerShdw blurRad="38100" dist="38100" dir="2700000" algn="tl">
                    <a:srgbClr val="C0C0C0"/>
                  </a:outerShdw>
                </a:effectLst>
              </a:defRPr>
            </a:lvl1pPr>
          </a:lstStyle>
          <a:p>
            <a:endParaRPr lang="en-US"/>
          </a:p>
        </p:txBody>
      </p:sp>
      <p:sp>
        <p:nvSpPr>
          <p:cNvPr id="133125" name="Rectangle 5"/>
          <p:cNvSpPr>
            <a:spLocks noGrp="1" noChangeArrowheads="1"/>
          </p:cNvSpPr>
          <p:nvPr>
            <p:ph type="sldNum" sz="quarter" idx="3"/>
          </p:nvPr>
        </p:nvSpPr>
        <p:spPr bwMode="auto">
          <a:xfrm>
            <a:off x="4086225" y="8993188"/>
            <a:ext cx="3063875" cy="468312"/>
          </a:xfrm>
          <a:prstGeom prst="rect">
            <a:avLst/>
          </a:prstGeom>
          <a:noFill/>
          <a:ln w="9525">
            <a:noFill/>
            <a:miter lim="800000"/>
            <a:headEnd/>
            <a:tailEnd/>
          </a:ln>
          <a:effectLst/>
        </p:spPr>
        <p:txBody>
          <a:bodyPr vert="horz" wrap="square" lIns="94028" tIns="47014" rIns="94028" bIns="47014" numCol="1" anchor="b" anchorCtr="0" compatLnSpc="1">
            <a:prstTxWarp prst="textNoShape">
              <a:avLst/>
            </a:prstTxWarp>
          </a:bodyPr>
          <a:lstStyle>
            <a:lvl1pPr algn="r" defTabSz="939800">
              <a:buSzTx/>
              <a:buFontTx/>
              <a:buNone/>
              <a:defRPr sz="1200" u="sng">
                <a:effectLst>
                  <a:outerShdw blurRad="38100" dist="38100" dir="2700000" algn="tl">
                    <a:srgbClr val="C0C0C0"/>
                  </a:outerShdw>
                </a:effectLst>
              </a:defRPr>
            </a:lvl1pPr>
          </a:lstStyle>
          <a:p>
            <a:fld id="{75F866AB-99C5-45B3-B861-FAAFDEEF1936}" type="slidenum">
              <a:rPr lang="en-US"/>
              <a:pPr/>
              <a:t>‹#›</a:t>
            </a:fld>
            <a:endParaRPr lang="en-US"/>
          </a:p>
        </p:txBody>
      </p:sp>
    </p:spTree>
    <p:extLst>
      <p:ext uri="{BB962C8B-B14F-4D97-AF65-F5344CB8AC3E}">
        <p14:creationId xmlns:p14="http://schemas.microsoft.com/office/powerpoint/2010/main" val="113476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98800" cy="473075"/>
          </a:xfrm>
          <a:prstGeom prst="rect">
            <a:avLst/>
          </a:prstGeom>
          <a:noFill/>
          <a:ln w="9525">
            <a:noFill/>
            <a:miter lim="800000"/>
            <a:headEnd/>
            <a:tailEnd/>
          </a:ln>
          <a:effectLst/>
        </p:spPr>
        <p:txBody>
          <a:bodyPr vert="horz" wrap="square" lIns="94841" tIns="47421" rIns="94841" bIns="47421" numCol="1" anchor="t" anchorCtr="0" compatLnSpc="1">
            <a:prstTxWarp prst="textNoShape">
              <a:avLst/>
            </a:prstTxWarp>
          </a:bodyPr>
          <a:lstStyle>
            <a:lvl1pPr defTabSz="947738">
              <a:buSzTx/>
              <a:buFontTx/>
              <a:buNone/>
              <a:defRPr sz="1200" u="sng"/>
            </a:lvl1pPr>
          </a:lstStyle>
          <a:p>
            <a:endParaRPr lang="en-US"/>
          </a:p>
        </p:txBody>
      </p:sp>
      <p:sp>
        <p:nvSpPr>
          <p:cNvPr id="3075" name="Rectangle 3"/>
          <p:cNvSpPr>
            <a:spLocks noGrp="1" noChangeArrowheads="1"/>
          </p:cNvSpPr>
          <p:nvPr>
            <p:ph type="dt" idx="1"/>
          </p:nvPr>
        </p:nvSpPr>
        <p:spPr bwMode="auto">
          <a:xfrm>
            <a:off x="4051300" y="0"/>
            <a:ext cx="3098800" cy="473075"/>
          </a:xfrm>
          <a:prstGeom prst="rect">
            <a:avLst/>
          </a:prstGeom>
          <a:noFill/>
          <a:ln w="9525">
            <a:noFill/>
            <a:miter lim="800000"/>
            <a:headEnd/>
            <a:tailEnd/>
          </a:ln>
          <a:effectLst/>
        </p:spPr>
        <p:txBody>
          <a:bodyPr vert="horz" wrap="square" lIns="94841" tIns="47421" rIns="94841" bIns="47421" numCol="1" anchor="t" anchorCtr="0" compatLnSpc="1">
            <a:prstTxWarp prst="textNoShape">
              <a:avLst/>
            </a:prstTxWarp>
          </a:bodyPr>
          <a:lstStyle>
            <a:lvl1pPr algn="r" defTabSz="947738">
              <a:buSzTx/>
              <a:buFontTx/>
              <a:buNone/>
              <a:defRPr sz="1200" u="sng"/>
            </a:lvl1pPr>
          </a:lstStyle>
          <a:p>
            <a:endParaRPr lang="en-US"/>
          </a:p>
        </p:txBody>
      </p:sp>
      <p:sp>
        <p:nvSpPr>
          <p:cNvPr id="3076" name="Rectangle 4"/>
          <p:cNvSpPr>
            <a:spLocks noGrp="1" noRot="1" noChangeAspect="1" noChangeArrowheads="1" noTextEdit="1"/>
          </p:cNvSpPr>
          <p:nvPr>
            <p:ph type="sldImg" idx="2"/>
          </p:nvPr>
        </p:nvSpPr>
        <p:spPr bwMode="auto">
          <a:xfrm>
            <a:off x="1212850" y="708025"/>
            <a:ext cx="4724400" cy="35433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54088" y="4487863"/>
            <a:ext cx="5241925" cy="4252912"/>
          </a:xfrm>
          <a:prstGeom prst="rect">
            <a:avLst/>
          </a:prstGeom>
          <a:noFill/>
          <a:ln w="9525">
            <a:noFill/>
            <a:miter lim="800000"/>
            <a:headEnd/>
            <a:tailEnd/>
          </a:ln>
          <a:effectLst/>
        </p:spPr>
        <p:txBody>
          <a:bodyPr vert="horz" wrap="square" lIns="94841" tIns="47421" rIns="94841" bIns="4742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8975725"/>
            <a:ext cx="3098800" cy="473075"/>
          </a:xfrm>
          <a:prstGeom prst="rect">
            <a:avLst/>
          </a:prstGeom>
          <a:noFill/>
          <a:ln w="9525">
            <a:noFill/>
            <a:miter lim="800000"/>
            <a:headEnd/>
            <a:tailEnd/>
          </a:ln>
          <a:effectLst/>
        </p:spPr>
        <p:txBody>
          <a:bodyPr vert="horz" wrap="square" lIns="94841" tIns="47421" rIns="94841" bIns="47421" numCol="1" anchor="b" anchorCtr="0" compatLnSpc="1">
            <a:prstTxWarp prst="textNoShape">
              <a:avLst/>
            </a:prstTxWarp>
          </a:bodyPr>
          <a:lstStyle>
            <a:lvl1pPr defTabSz="947738">
              <a:buSzTx/>
              <a:buFontTx/>
              <a:buNone/>
              <a:defRPr sz="1200" u="sng"/>
            </a:lvl1pPr>
          </a:lstStyle>
          <a:p>
            <a:endParaRPr lang="en-US"/>
          </a:p>
        </p:txBody>
      </p:sp>
      <p:sp>
        <p:nvSpPr>
          <p:cNvPr id="3079" name="Rectangle 7"/>
          <p:cNvSpPr>
            <a:spLocks noGrp="1" noChangeArrowheads="1"/>
          </p:cNvSpPr>
          <p:nvPr>
            <p:ph type="sldNum" sz="quarter" idx="5"/>
          </p:nvPr>
        </p:nvSpPr>
        <p:spPr bwMode="auto">
          <a:xfrm>
            <a:off x="4051300" y="8975725"/>
            <a:ext cx="3098800" cy="473075"/>
          </a:xfrm>
          <a:prstGeom prst="rect">
            <a:avLst/>
          </a:prstGeom>
          <a:noFill/>
          <a:ln w="9525">
            <a:noFill/>
            <a:miter lim="800000"/>
            <a:headEnd/>
            <a:tailEnd/>
          </a:ln>
          <a:effectLst/>
        </p:spPr>
        <p:txBody>
          <a:bodyPr vert="horz" wrap="square" lIns="94841" tIns="47421" rIns="94841" bIns="47421" numCol="1" anchor="b" anchorCtr="0" compatLnSpc="1">
            <a:prstTxWarp prst="textNoShape">
              <a:avLst/>
            </a:prstTxWarp>
          </a:bodyPr>
          <a:lstStyle>
            <a:lvl1pPr algn="r" defTabSz="947738">
              <a:buSzTx/>
              <a:buFontTx/>
              <a:buNone/>
              <a:defRPr sz="1200" u="sng"/>
            </a:lvl1pPr>
          </a:lstStyle>
          <a:p>
            <a:fld id="{79C3286D-377C-4502-9181-F5B597DCD6F1}" type="slidenum">
              <a:rPr lang="en-US"/>
              <a:pPr/>
              <a:t>‹#›</a:t>
            </a:fld>
            <a:endParaRPr lang="en-US"/>
          </a:p>
        </p:txBody>
      </p:sp>
    </p:spTree>
    <p:extLst>
      <p:ext uri="{BB962C8B-B14F-4D97-AF65-F5344CB8AC3E}">
        <p14:creationId xmlns:p14="http://schemas.microsoft.com/office/powerpoint/2010/main" val="18349399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Narrow"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Narrow"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Narrow"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Narrow"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C3286D-377C-4502-9181-F5B597DCD6F1}" type="slidenum">
              <a:rPr lang="en-US" smtClean="0"/>
              <a:pPr/>
              <a:t>24</a:t>
            </a:fld>
            <a:endParaRPr lang="en-US"/>
          </a:p>
        </p:txBody>
      </p:sp>
    </p:spTree>
    <p:extLst>
      <p:ext uri="{BB962C8B-B14F-4D97-AF65-F5344CB8AC3E}">
        <p14:creationId xmlns:p14="http://schemas.microsoft.com/office/powerpoint/2010/main" val="147408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C3286D-377C-4502-9181-F5B597DCD6F1}" type="slidenum">
              <a:rPr lang="en-US" smtClean="0"/>
              <a:pPr/>
              <a:t>34</a:t>
            </a:fld>
            <a:endParaRPr lang="en-US"/>
          </a:p>
        </p:txBody>
      </p:sp>
    </p:spTree>
    <p:extLst>
      <p:ext uri="{BB962C8B-B14F-4D97-AF65-F5344CB8AC3E}">
        <p14:creationId xmlns:p14="http://schemas.microsoft.com/office/powerpoint/2010/main" val="4208038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C3286D-377C-4502-9181-F5B597DCD6F1}" type="slidenum">
              <a:rPr lang="en-US" smtClean="0"/>
              <a:pPr/>
              <a:t>60</a:t>
            </a:fld>
            <a:endParaRPr lang="en-US"/>
          </a:p>
        </p:txBody>
      </p:sp>
    </p:spTree>
    <p:extLst>
      <p:ext uri="{BB962C8B-B14F-4D97-AF65-F5344CB8AC3E}">
        <p14:creationId xmlns:p14="http://schemas.microsoft.com/office/powerpoint/2010/main" val="1487985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4B353047-A154-4039-821B-0E621045A7AA}"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A0A8B05C-C604-4F13-B3DC-BAABC57C1C45}"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19431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52400"/>
            <a:ext cx="56769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163BA159-E274-4352-87DD-7FE040034982}"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3716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2362200" cy="457200"/>
          </a:xfrm>
        </p:spPr>
        <p:txBody>
          <a:bodyPr/>
          <a:lstStyle>
            <a:lvl1pPr>
              <a:defRPr/>
            </a:lvl1pPr>
          </a:lstStyle>
          <a:p>
            <a:r>
              <a:rPr lang="en-US"/>
              <a:t>INTRODUCTION</a:t>
            </a:r>
          </a:p>
        </p:txBody>
      </p:sp>
      <p:sp>
        <p:nvSpPr>
          <p:cNvPr id="6" name="Footer Placeholder 5"/>
          <p:cNvSpPr>
            <a:spLocks noGrp="1"/>
          </p:cNvSpPr>
          <p:nvPr>
            <p:ph type="ftr" sz="quarter" idx="11"/>
          </p:nvPr>
        </p:nvSpPr>
        <p:spPr>
          <a:xfrm>
            <a:off x="3125788" y="6248400"/>
            <a:ext cx="2895600" cy="457200"/>
          </a:xfrm>
        </p:spPr>
        <p:txBody>
          <a:bodyPr/>
          <a:lstStyle>
            <a:lvl1pPr>
              <a:defRPr/>
            </a:lvl1pPr>
          </a:lstStyle>
          <a:p>
            <a:r>
              <a:rPr lang="en-US"/>
              <a:t>CS346-Spring 98CS446-Fall 06</a:t>
            </a:r>
          </a:p>
        </p:txBody>
      </p:sp>
      <p:sp>
        <p:nvSpPr>
          <p:cNvPr id="7" name="Slide Number Placeholder 6"/>
          <p:cNvSpPr>
            <a:spLocks noGrp="1"/>
          </p:cNvSpPr>
          <p:nvPr>
            <p:ph type="sldNum" sz="quarter" idx="12"/>
          </p:nvPr>
        </p:nvSpPr>
        <p:spPr>
          <a:xfrm>
            <a:off x="7010400" y="6248400"/>
            <a:ext cx="1905000" cy="457200"/>
          </a:xfrm>
        </p:spPr>
        <p:txBody>
          <a:bodyPr/>
          <a:lstStyle>
            <a:lvl1pPr>
              <a:defRPr/>
            </a:lvl1pPr>
          </a:lstStyle>
          <a:p>
            <a:fld id="{7277881B-8EC5-4A36-BF84-11B7FD54FF65}"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6174D304-B642-4312-8B8B-6AFE3AB1B778}"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5D656B07-E696-46E4-A072-356D0E4EE009}"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a:t>INTRODUCTION</a:t>
            </a:r>
          </a:p>
        </p:txBody>
      </p:sp>
      <p:sp>
        <p:nvSpPr>
          <p:cNvPr id="6" name="Footer Placeholder 5"/>
          <p:cNvSpPr>
            <a:spLocks noGrp="1"/>
          </p:cNvSpPr>
          <p:nvPr>
            <p:ph type="ftr" sz="quarter" idx="11"/>
          </p:nvPr>
        </p:nvSpPr>
        <p:spPr/>
        <p:txBody>
          <a:bodyPr/>
          <a:lstStyle>
            <a:lvl1pPr>
              <a:defRPr/>
            </a:lvl1pPr>
          </a:lstStyle>
          <a:p>
            <a:r>
              <a:rPr lang="en-US"/>
              <a:t>CS346-Spring 98CS446-Fall 06</a:t>
            </a:r>
          </a:p>
        </p:txBody>
      </p:sp>
      <p:sp>
        <p:nvSpPr>
          <p:cNvPr id="7" name="Slide Number Placeholder 6"/>
          <p:cNvSpPr>
            <a:spLocks noGrp="1"/>
          </p:cNvSpPr>
          <p:nvPr>
            <p:ph type="sldNum" sz="quarter" idx="12"/>
          </p:nvPr>
        </p:nvSpPr>
        <p:spPr/>
        <p:txBody>
          <a:bodyPr/>
          <a:lstStyle>
            <a:lvl1pPr>
              <a:defRPr/>
            </a:lvl1pPr>
          </a:lstStyle>
          <a:p>
            <a:fld id="{E358F597-4653-4689-89E5-D9AB5DB824D7}"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a:t>INTRODUCTION</a:t>
            </a:r>
          </a:p>
        </p:txBody>
      </p:sp>
      <p:sp>
        <p:nvSpPr>
          <p:cNvPr id="8" name="Footer Placeholder 7"/>
          <p:cNvSpPr>
            <a:spLocks noGrp="1"/>
          </p:cNvSpPr>
          <p:nvPr>
            <p:ph type="ftr" sz="quarter" idx="11"/>
          </p:nvPr>
        </p:nvSpPr>
        <p:spPr/>
        <p:txBody>
          <a:bodyPr/>
          <a:lstStyle>
            <a:lvl1pPr>
              <a:defRPr/>
            </a:lvl1pPr>
          </a:lstStyle>
          <a:p>
            <a:r>
              <a:rPr lang="en-US"/>
              <a:t>CS346-Spring 98CS446-Fall 06</a:t>
            </a:r>
          </a:p>
        </p:txBody>
      </p:sp>
      <p:sp>
        <p:nvSpPr>
          <p:cNvPr id="9" name="Slide Number Placeholder 8"/>
          <p:cNvSpPr>
            <a:spLocks noGrp="1"/>
          </p:cNvSpPr>
          <p:nvPr>
            <p:ph type="sldNum" sz="quarter" idx="12"/>
          </p:nvPr>
        </p:nvSpPr>
        <p:spPr/>
        <p:txBody>
          <a:bodyPr/>
          <a:lstStyle>
            <a:lvl1pPr>
              <a:defRPr/>
            </a:lvl1pPr>
          </a:lstStyle>
          <a:p>
            <a:fld id="{3F6659B3-C3CA-4FEB-914E-F025D001EB6A}"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a:t>INTRODUCTION</a:t>
            </a:r>
          </a:p>
        </p:txBody>
      </p:sp>
      <p:sp>
        <p:nvSpPr>
          <p:cNvPr id="4" name="Footer Placeholder 3"/>
          <p:cNvSpPr>
            <a:spLocks noGrp="1"/>
          </p:cNvSpPr>
          <p:nvPr>
            <p:ph type="ftr" sz="quarter" idx="11"/>
          </p:nvPr>
        </p:nvSpPr>
        <p:spPr/>
        <p:txBody>
          <a:bodyPr/>
          <a:lstStyle>
            <a:lvl1pPr>
              <a:defRPr/>
            </a:lvl1pPr>
          </a:lstStyle>
          <a:p>
            <a:r>
              <a:rPr lang="en-US"/>
              <a:t>CS346-Spring 98CS446-Fall 06</a:t>
            </a:r>
          </a:p>
        </p:txBody>
      </p:sp>
      <p:sp>
        <p:nvSpPr>
          <p:cNvPr id="5" name="Slide Number Placeholder 4"/>
          <p:cNvSpPr>
            <a:spLocks noGrp="1"/>
          </p:cNvSpPr>
          <p:nvPr>
            <p:ph type="sldNum" sz="quarter" idx="12"/>
          </p:nvPr>
        </p:nvSpPr>
        <p:spPr/>
        <p:txBody>
          <a:bodyPr/>
          <a:lstStyle>
            <a:lvl1pPr>
              <a:defRPr/>
            </a:lvl1pPr>
          </a:lstStyle>
          <a:p>
            <a:fld id="{F2026060-C657-482A-B247-79E158D40FC9}"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INTRODUCTION</a:t>
            </a:r>
          </a:p>
        </p:txBody>
      </p:sp>
      <p:sp>
        <p:nvSpPr>
          <p:cNvPr id="3" name="Footer Placeholder 2"/>
          <p:cNvSpPr>
            <a:spLocks noGrp="1"/>
          </p:cNvSpPr>
          <p:nvPr>
            <p:ph type="ftr" sz="quarter" idx="11"/>
          </p:nvPr>
        </p:nvSpPr>
        <p:spPr/>
        <p:txBody>
          <a:bodyPr/>
          <a:lstStyle>
            <a:lvl1pPr>
              <a:defRPr/>
            </a:lvl1pPr>
          </a:lstStyle>
          <a:p>
            <a:r>
              <a:rPr lang="en-US"/>
              <a:t>CS346-Spring 98CS446-Fall 06</a:t>
            </a:r>
          </a:p>
        </p:txBody>
      </p:sp>
      <p:sp>
        <p:nvSpPr>
          <p:cNvPr id="4" name="Slide Number Placeholder 3"/>
          <p:cNvSpPr>
            <a:spLocks noGrp="1"/>
          </p:cNvSpPr>
          <p:nvPr>
            <p:ph type="sldNum" sz="quarter" idx="12"/>
          </p:nvPr>
        </p:nvSpPr>
        <p:spPr/>
        <p:txBody>
          <a:bodyPr/>
          <a:lstStyle>
            <a:lvl1pPr>
              <a:defRPr/>
            </a:lvl1pPr>
          </a:lstStyle>
          <a:p>
            <a:fld id="{603EBC65-494D-4715-8AE4-11535797B418}"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INTRODUCTION</a:t>
            </a:r>
          </a:p>
        </p:txBody>
      </p:sp>
      <p:sp>
        <p:nvSpPr>
          <p:cNvPr id="6" name="Footer Placeholder 5"/>
          <p:cNvSpPr>
            <a:spLocks noGrp="1"/>
          </p:cNvSpPr>
          <p:nvPr>
            <p:ph type="ftr" sz="quarter" idx="11"/>
          </p:nvPr>
        </p:nvSpPr>
        <p:spPr/>
        <p:txBody>
          <a:bodyPr/>
          <a:lstStyle>
            <a:lvl1pPr>
              <a:defRPr/>
            </a:lvl1pPr>
          </a:lstStyle>
          <a:p>
            <a:r>
              <a:rPr lang="en-US"/>
              <a:t>CS346-Spring 98CS446-Fall 06</a:t>
            </a:r>
          </a:p>
        </p:txBody>
      </p:sp>
      <p:sp>
        <p:nvSpPr>
          <p:cNvPr id="7" name="Slide Number Placeholder 6"/>
          <p:cNvSpPr>
            <a:spLocks noGrp="1"/>
          </p:cNvSpPr>
          <p:nvPr>
            <p:ph type="sldNum" sz="quarter" idx="12"/>
          </p:nvPr>
        </p:nvSpPr>
        <p:spPr/>
        <p:txBody>
          <a:bodyPr/>
          <a:lstStyle>
            <a:lvl1pPr>
              <a:defRPr/>
            </a:lvl1pPr>
          </a:lstStyle>
          <a:p>
            <a:fld id="{B5DE6187-447E-46CE-9D09-FFDB52BEC613}"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INTRODUCTION</a:t>
            </a:r>
          </a:p>
        </p:txBody>
      </p:sp>
      <p:sp>
        <p:nvSpPr>
          <p:cNvPr id="6" name="Footer Placeholder 5"/>
          <p:cNvSpPr>
            <a:spLocks noGrp="1"/>
          </p:cNvSpPr>
          <p:nvPr>
            <p:ph type="ftr" sz="quarter" idx="11"/>
          </p:nvPr>
        </p:nvSpPr>
        <p:spPr/>
        <p:txBody>
          <a:bodyPr/>
          <a:lstStyle>
            <a:lvl1pPr>
              <a:defRPr/>
            </a:lvl1pPr>
          </a:lstStyle>
          <a:p>
            <a:r>
              <a:rPr lang="en-US"/>
              <a:t>CS346-Spring 98CS446-Fall 06</a:t>
            </a:r>
          </a:p>
        </p:txBody>
      </p:sp>
      <p:sp>
        <p:nvSpPr>
          <p:cNvPr id="7" name="Slide Number Placeholder 6"/>
          <p:cNvSpPr>
            <a:spLocks noGrp="1"/>
          </p:cNvSpPr>
          <p:nvPr>
            <p:ph type="sldNum" sz="quarter" idx="12"/>
          </p:nvPr>
        </p:nvSpPr>
        <p:spPr/>
        <p:txBody>
          <a:bodyPr/>
          <a:lstStyle>
            <a:lvl1pPr>
              <a:defRPr/>
            </a:lvl1pPr>
          </a:lstStyle>
          <a:p>
            <a:fld id="{BFC0CC2E-E568-4484-9B63-8926693261E2}" type="slidenum">
              <a:rPr lang="en-US"/>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99"/>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bwMode="auto">
          <a:xfrm>
            <a:off x="685800" y="1524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3603" name="Rectangle 3"/>
          <p:cNvSpPr>
            <a:spLocks noGrp="1" noChangeArrowheads="1"/>
          </p:cNvSpPr>
          <p:nvPr>
            <p:ph type="body" idx="1"/>
          </p:nvPr>
        </p:nvSpPr>
        <p:spPr bwMode="auto">
          <a:xfrm>
            <a:off x="685800" y="1371600"/>
            <a:ext cx="77724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This is the second line</a:t>
            </a:r>
          </a:p>
          <a:p>
            <a:pPr lvl="2"/>
            <a:r>
              <a:rPr lang="en-US" smtClean="0"/>
              <a:t>This is the third line</a:t>
            </a:r>
          </a:p>
        </p:txBody>
      </p:sp>
      <p:sp>
        <p:nvSpPr>
          <p:cNvPr id="153604" name="Rectangle 4"/>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SzTx/>
              <a:buFontTx/>
              <a:buNone/>
              <a:defRPr sz="1400">
                <a:latin typeface="+mj-lt"/>
              </a:defRPr>
            </a:lvl1pPr>
          </a:lstStyle>
          <a:p>
            <a:r>
              <a:rPr lang="en-US"/>
              <a:t>INTRODUCTION</a:t>
            </a:r>
          </a:p>
        </p:txBody>
      </p:sp>
      <p:sp>
        <p:nvSpPr>
          <p:cNvPr id="153605" name="Rectangle 5"/>
          <p:cNvSpPr>
            <a:spLocks noGrp="1" noChangeArrowheads="1"/>
          </p:cNvSpPr>
          <p:nvPr>
            <p:ph type="ftr" sz="quarter" idx="3"/>
          </p:nvPr>
        </p:nvSpPr>
        <p:spPr bwMode="auto">
          <a:xfrm>
            <a:off x="3125788"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SzTx/>
              <a:buFontTx/>
              <a:buNone/>
              <a:defRPr sz="1400">
                <a:latin typeface="+mj-lt"/>
              </a:defRPr>
            </a:lvl1pPr>
          </a:lstStyle>
          <a:p>
            <a:r>
              <a:rPr lang="en-US"/>
              <a:t>CS346-Spring 98CS446-Fall 06</a:t>
            </a:r>
          </a:p>
        </p:txBody>
      </p:sp>
      <p:sp>
        <p:nvSpPr>
          <p:cNvPr id="153606" name="Rectangle 6"/>
          <p:cNvSpPr>
            <a:spLocks noGrp="1" noChangeArrowheads="1"/>
          </p:cNvSpPr>
          <p:nvPr>
            <p:ph type="sldNum" sz="quarter" idx="4"/>
          </p:nvPr>
        </p:nvSpPr>
        <p:spPr bwMode="auto">
          <a:xfrm>
            <a:off x="70104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SzTx/>
              <a:buFontTx/>
              <a:buNone/>
              <a:defRPr sz="1400">
                <a:latin typeface="+mj-lt"/>
              </a:defRPr>
            </a:lvl1pPr>
          </a:lstStyle>
          <a:p>
            <a:fld id="{02D95444-2854-43D6-8B7A-B3846396A09D}" type="slidenum">
              <a:rPr lang="en-US"/>
              <a:pPr/>
              <a:t>‹#›</a:t>
            </a:fld>
            <a:endParaRPr lang="en-US"/>
          </a:p>
        </p:txBody>
      </p:sp>
      <p:sp>
        <p:nvSpPr>
          <p:cNvPr id="153608" name="Line 8"/>
          <p:cNvSpPr>
            <a:spLocks noChangeShapeType="1"/>
          </p:cNvSpPr>
          <p:nvPr/>
        </p:nvSpPr>
        <p:spPr bwMode="auto">
          <a:xfrm>
            <a:off x="762000" y="6248400"/>
            <a:ext cx="8305800" cy="0"/>
          </a:xfrm>
          <a:prstGeom prst="line">
            <a:avLst/>
          </a:prstGeom>
          <a:noFill/>
          <a:ln w="12700">
            <a:solidFill>
              <a:srgbClr val="FF0000"/>
            </a:solidFill>
            <a:round/>
            <a:headEnd/>
            <a:tailEnd/>
          </a:ln>
          <a:effec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mc:AlternateContent xmlns:mc="http://schemas.openxmlformats.org/markup-compatibility/2006" xmlns:p14="http://schemas.microsoft.com/office/powerpoint/2010/main">
    <mc:Choice Requires="p14">
      <p:transition p14:dur="0"/>
    </mc:Choice>
    <mc:Fallback xmlns="">
      <p:transition/>
    </mc:Fallback>
  </mc:AlternateContent>
  <p:hf hdr="0"/>
  <p:txStyles>
    <p:titleStyle>
      <a:lvl1pPr algn="l" rtl="0" fontAlgn="base">
        <a:spcBef>
          <a:spcPct val="0"/>
        </a:spcBef>
        <a:spcAft>
          <a:spcPct val="0"/>
        </a:spcAft>
        <a:defRPr sz="3600">
          <a:solidFill>
            <a:srgbClr val="FF0000"/>
          </a:solidFill>
          <a:latin typeface="+mj-lt"/>
          <a:ea typeface="+mj-ea"/>
          <a:cs typeface="+mj-cs"/>
        </a:defRPr>
      </a:lvl1pPr>
      <a:lvl2pPr algn="l" rtl="0" fontAlgn="base">
        <a:spcBef>
          <a:spcPct val="0"/>
        </a:spcBef>
        <a:spcAft>
          <a:spcPct val="0"/>
        </a:spcAft>
        <a:defRPr sz="3600">
          <a:solidFill>
            <a:srgbClr val="FF0000"/>
          </a:solidFill>
          <a:latin typeface="Times New Roman" pitchFamily="18" charset="0"/>
          <a:cs typeface="Arial" charset="0"/>
        </a:defRPr>
      </a:lvl2pPr>
      <a:lvl3pPr algn="l" rtl="0" fontAlgn="base">
        <a:spcBef>
          <a:spcPct val="0"/>
        </a:spcBef>
        <a:spcAft>
          <a:spcPct val="0"/>
        </a:spcAft>
        <a:defRPr sz="3600">
          <a:solidFill>
            <a:srgbClr val="FF0000"/>
          </a:solidFill>
          <a:latin typeface="Times New Roman" pitchFamily="18" charset="0"/>
          <a:cs typeface="Arial" charset="0"/>
        </a:defRPr>
      </a:lvl3pPr>
      <a:lvl4pPr algn="l" rtl="0" fontAlgn="base">
        <a:spcBef>
          <a:spcPct val="0"/>
        </a:spcBef>
        <a:spcAft>
          <a:spcPct val="0"/>
        </a:spcAft>
        <a:defRPr sz="3600">
          <a:solidFill>
            <a:srgbClr val="FF0000"/>
          </a:solidFill>
          <a:latin typeface="Times New Roman" pitchFamily="18" charset="0"/>
          <a:cs typeface="Arial" charset="0"/>
        </a:defRPr>
      </a:lvl4pPr>
      <a:lvl5pPr algn="l" rtl="0" fontAlgn="base">
        <a:spcBef>
          <a:spcPct val="0"/>
        </a:spcBef>
        <a:spcAft>
          <a:spcPct val="0"/>
        </a:spcAft>
        <a:defRPr sz="3600">
          <a:solidFill>
            <a:srgbClr val="FF0000"/>
          </a:solidFill>
          <a:latin typeface="Times New Roman" pitchFamily="18" charset="0"/>
          <a:cs typeface="Arial" charset="0"/>
        </a:defRPr>
      </a:lvl5pPr>
      <a:lvl6pPr marL="457200" algn="l" rtl="0" fontAlgn="base">
        <a:spcBef>
          <a:spcPct val="0"/>
        </a:spcBef>
        <a:spcAft>
          <a:spcPct val="0"/>
        </a:spcAft>
        <a:defRPr sz="3600">
          <a:solidFill>
            <a:srgbClr val="FF0000"/>
          </a:solidFill>
          <a:latin typeface="Times New Roman" pitchFamily="18" charset="0"/>
          <a:cs typeface="Arial" charset="0"/>
        </a:defRPr>
      </a:lvl6pPr>
      <a:lvl7pPr marL="914400" algn="l" rtl="0" fontAlgn="base">
        <a:spcBef>
          <a:spcPct val="0"/>
        </a:spcBef>
        <a:spcAft>
          <a:spcPct val="0"/>
        </a:spcAft>
        <a:defRPr sz="3600">
          <a:solidFill>
            <a:srgbClr val="FF0000"/>
          </a:solidFill>
          <a:latin typeface="Times New Roman" pitchFamily="18" charset="0"/>
          <a:cs typeface="Arial" charset="0"/>
        </a:defRPr>
      </a:lvl7pPr>
      <a:lvl8pPr marL="1371600" algn="l" rtl="0" fontAlgn="base">
        <a:spcBef>
          <a:spcPct val="0"/>
        </a:spcBef>
        <a:spcAft>
          <a:spcPct val="0"/>
        </a:spcAft>
        <a:defRPr sz="3600">
          <a:solidFill>
            <a:srgbClr val="FF0000"/>
          </a:solidFill>
          <a:latin typeface="Times New Roman" pitchFamily="18" charset="0"/>
          <a:cs typeface="Arial" charset="0"/>
        </a:defRPr>
      </a:lvl8pPr>
      <a:lvl9pPr marL="1828800" algn="l" rtl="0" fontAlgn="base">
        <a:spcBef>
          <a:spcPct val="0"/>
        </a:spcBef>
        <a:spcAft>
          <a:spcPct val="0"/>
        </a:spcAft>
        <a:defRPr sz="3600">
          <a:solidFill>
            <a:srgbClr val="FF0000"/>
          </a:solidFill>
          <a:latin typeface="Times New Roman" pitchFamily="18" charset="0"/>
          <a:cs typeface="Arial" charset="0"/>
        </a:defRPr>
      </a:lvl9pPr>
    </p:titleStyle>
    <p:bodyStyle>
      <a:lvl1pPr marL="342900" indent="-342900" algn="l" rtl="0" fontAlgn="base">
        <a:spcBef>
          <a:spcPct val="20000"/>
        </a:spcBef>
        <a:spcAft>
          <a:spcPct val="0"/>
        </a:spcAft>
        <a:buSzPct val="80000"/>
        <a:buFont typeface="Wingdings" pitchFamily="2" charset="2"/>
        <a:buChar char="q"/>
        <a:defRPr sz="2800">
          <a:solidFill>
            <a:schemeClr val="tx1"/>
          </a:solidFill>
          <a:latin typeface="+mn-lt"/>
          <a:ea typeface="+mn-ea"/>
          <a:cs typeface="+mn-cs"/>
        </a:defRPr>
      </a:lvl1pPr>
      <a:lvl2pPr marL="742950" indent="-285750" algn="l" rtl="0" fontAlgn="base">
        <a:spcBef>
          <a:spcPct val="20000"/>
        </a:spcBef>
        <a:spcAft>
          <a:spcPct val="0"/>
        </a:spcAft>
        <a:buSzPct val="80000"/>
        <a:buFont typeface="Wingdings" pitchFamily="2" charset="2"/>
        <a:buChar char="q"/>
        <a:defRPr sz="2400" b="1">
          <a:solidFill>
            <a:srgbClr val="3333FF"/>
          </a:solidFill>
          <a:latin typeface="+mn-lt"/>
          <a:cs typeface="+mn-cs"/>
        </a:defRPr>
      </a:lvl2pPr>
      <a:lvl3pPr marL="1143000" indent="-228600" algn="l" rtl="0" fontAlgn="base">
        <a:spcBef>
          <a:spcPct val="20000"/>
        </a:spcBef>
        <a:spcAft>
          <a:spcPct val="0"/>
        </a:spcAft>
        <a:buSzPct val="80000"/>
        <a:buFont typeface="Wingdings" pitchFamily="2" charset="2"/>
        <a:buChar char="q"/>
        <a:defRPr sz="2000" b="1">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j-lt"/>
          <a:cs typeface="+mn-cs"/>
        </a:defRPr>
      </a:lvl4pPr>
      <a:lvl5pPr marL="2057400" indent="-228600" algn="l" rtl="0" fontAlgn="base">
        <a:spcBef>
          <a:spcPct val="20000"/>
        </a:spcBef>
        <a:spcAft>
          <a:spcPct val="0"/>
        </a:spcAft>
        <a:buChar char="»"/>
        <a:defRPr sz="2000">
          <a:solidFill>
            <a:schemeClr val="tx1"/>
          </a:solidFill>
          <a:latin typeface="+mj-lt"/>
          <a:cs typeface="+mn-cs"/>
        </a:defRPr>
      </a:lvl5pPr>
      <a:lvl6pPr marL="2514600" indent="-228600" algn="l" rtl="0" fontAlgn="base">
        <a:spcBef>
          <a:spcPct val="20000"/>
        </a:spcBef>
        <a:spcAft>
          <a:spcPct val="0"/>
        </a:spcAft>
        <a:buChar char="»"/>
        <a:defRPr sz="2000">
          <a:solidFill>
            <a:schemeClr val="tx1"/>
          </a:solidFill>
          <a:latin typeface="+mj-lt"/>
          <a:cs typeface="+mn-cs"/>
        </a:defRPr>
      </a:lvl6pPr>
      <a:lvl7pPr marL="2971800" indent="-228600" algn="l" rtl="0" fontAlgn="base">
        <a:spcBef>
          <a:spcPct val="20000"/>
        </a:spcBef>
        <a:spcAft>
          <a:spcPct val="0"/>
        </a:spcAft>
        <a:buChar char="»"/>
        <a:defRPr sz="2000">
          <a:solidFill>
            <a:schemeClr val="tx1"/>
          </a:solidFill>
          <a:latin typeface="+mj-lt"/>
          <a:cs typeface="+mn-cs"/>
        </a:defRPr>
      </a:lvl7pPr>
      <a:lvl8pPr marL="3429000" indent="-228600" algn="l" rtl="0" fontAlgn="base">
        <a:spcBef>
          <a:spcPct val="20000"/>
        </a:spcBef>
        <a:spcAft>
          <a:spcPct val="0"/>
        </a:spcAft>
        <a:buChar char="»"/>
        <a:defRPr sz="2000">
          <a:solidFill>
            <a:schemeClr val="tx1"/>
          </a:solidFill>
          <a:latin typeface="+mj-lt"/>
          <a:cs typeface="+mn-cs"/>
        </a:defRPr>
      </a:lvl8pPr>
      <a:lvl9pPr marL="3886200" indent="-228600" algn="l" rtl="0" fontAlgn="base">
        <a:spcBef>
          <a:spcPct val="20000"/>
        </a:spcBef>
        <a:spcAft>
          <a:spcPct val="0"/>
        </a:spcAft>
        <a:buChar char="»"/>
        <a:defRPr sz="2000">
          <a:solidFill>
            <a:schemeClr val="tx1"/>
          </a:solidFill>
          <a:latin typeface="+mj-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INTRODUCTION</a:t>
            </a:r>
          </a:p>
        </p:txBody>
      </p:sp>
      <p:sp>
        <p:nvSpPr>
          <p:cNvPr id="6" name="Slide Number Placeholder 5"/>
          <p:cNvSpPr>
            <a:spLocks noGrp="1"/>
          </p:cNvSpPr>
          <p:nvPr>
            <p:ph type="sldNum" sz="quarter" idx="12"/>
          </p:nvPr>
        </p:nvSpPr>
        <p:spPr/>
        <p:txBody>
          <a:bodyPr/>
          <a:lstStyle/>
          <a:p>
            <a:fld id="{94FCDB44-4B1F-4F93-9076-B7F2243066F2}" type="slidenum">
              <a:rPr lang="en-US"/>
              <a:pPr/>
              <a:t>1</a:t>
            </a:fld>
            <a:endParaRPr lang="en-US"/>
          </a:p>
        </p:txBody>
      </p:sp>
      <p:sp>
        <p:nvSpPr>
          <p:cNvPr id="161794" name="Rectangle 2"/>
          <p:cNvSpPr>
            <a:spLocks noGrp="1" noChangeArrowheads="1"/>
          </p:cNvSpPr>
          <p:nvPr>
            <p:ph type="title"/>
          </p:nvPr>
        </p:nvSpPr>
        <p:spPr>
          <a:xfrm>
            <a:off x="609600" y="2743200"/>
            <a:ext cx="7772400" cy="1143000"/>
          </a:xfrm>
        </p:spPr>
        <p:txBody>
          <a:bodyPr/>
          <a:lstStyle/>
          <a:p>
            <a:pPr algn="ctr"/>
            <a:r>
              <a:rPr lang="en-US" sz="4400" b="1" dirty="0" smtClean="0"/>
              <a:t>CSE 262  </a:t>
            </a:r>
            <a:br>
              <a:rPr lang="en-US" sz="4400" b="1" dirty="0" smtClean="0"/>
            </a:br>
            <a:r>
              <a:rPr lang="en-US" sz="4400" b="1" dirty="0"/>
              <a:t>Technology, Ethics, </a:t>
            </a:r>
            <a:r>
              <a:rPr lang="en-US" sz="4400" b="1" dirty="0" smtClean="0"/>
              <a:t>and</a:t>
            </a:r>
            <a:br>
              <a:rPr lang="en-US" sz="4400" b="1" dirty="0" smtClean="0"/>
            </a:br>
            <a:r>
              <a:rPr lang="en-US" sz="4400" b="1" dirty="0" smtClean="0"/>
              <a:t> </a:t>
            </a:r>
            <a:r>
              <a:rPr lang="en-US" sz="4400" b="1" dirty="0"/>
              <a:t>Global </a:t>
            </a:r>
            <a:r>
              <a:rPr lang="en-US" sz="4400" b="1" dirty="0" smtClean="0"/>
              <a:t>Society</a:t>
            </a:r>
            <a:br>
              <a:rPr lang="en-US" sz="4400" b="1" dirty="0" smtClean="0"/>
            </a:br>
            <a:r>
              <a:rPr lang="en-US" sz="4400" b="1" dirty="0" smtClean="0"/>
              <a:t/>
            </a:r>
            <a:br>
              <a:rPr lang="en-US" sz="4400" b="1" dirty="0" smtClean="0"/>
            </a:br>
            <a:r>
              <a:rPr lang="en-US" b="1" dirty="0" smtClean="0"/>
              <a:t>Chapter 1 </a:t>
            </a:r>
            <a:r>
              <a:rPr lang="en-US" sz="4400" b="1" dirty="0" smtClean="0"/>
              <a:t/>
            </a:r>
            <a:br>
              <a:rPr lang="en-US" sz="4400" b="1" dirty="0" smtClean="0"/>
            </a:br>
            <a:r>
              <a:rPr lang="en-US" b="1" dirty="0">
                <a:solidFill>
                  <a:srgbClr val="FF0066"/>
                </a:solidFill>
                <a:latin typeface="Times New Roman" pitchFamily="18" charset="0"/>
                <a:cs typeface="Arial" charset="0"/>
              </a:rPr>
              <a:t>Critical Reasoning and Moral Theory</a:t>
            </a:r>
            <a:r>
              <a:rPr lang="en-US" b="1" dirty="0" smtClean="0"/>
              <a:t/>
            </a:r>
            <a:br>
              <a:rPr lang="en-US" b="1" dirty="0" smtClean="0"/>
            </a:br>
            <a:r>
              <a:rPr lang="en-US" b="1" dirty="0" smtClean="0"/>
              <a:t> </a:t>
            </a:r>
            <a:br>
              <a:rPr lang="en-US" b="1" dirty="0" smtClean="0"/>
            </a:br>
            <a:r>
              <a:rPr lang="en-US" b="1" dirty="0" smtClean="0"/>
              <a:t>Dr. Valerie Cross  </a:t>
            </a:r>
            <a:r>
              <a:rPr lang="en-US" sz="4400" b="1" dirty="0" smtClean="0"/>
              <a:t/>
            </a:r>
            <a:br>
              <a:rPr lang="en-US" sz="4400" b="1" dirty="0" smtClean="0"/>
            </a:br>
            <a:endParaRPr lang="en-US" sz="4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INTRODUCTION</a:t>
            </a:r>
          </a:p>
        </p:txBody>
      </p:sp>
      <p:sp>
        <p:nvSpPr>
          <p:cNvPr id="6" name="Slide Number Placeholder 3"/>
          <p:cNvSpPr>
            <a:spLocks noGrp="1"/>
          </p:cNvSpPr>
          <p:nvPr>
            <p:ph type="sldNum" sz="quarter" idx="12"/>
          </p:nvPr>
        </p:nvSpPr>
        <p:spPr/>
        <p:txBody>
          <a:bodyPr/>
          <a:lstStyle/>
          <a:p>
            <a:fld id="{920853C4-F8D0-4A75-9FB9-3143C5325743}" type="slidenum">
              <a:rPr lang="en-US"/>
              <a:pPr/>
              <a:t>10</a:t>
            </a:fld>
            <a:endParaRPr lang="en-US"/>
          </a:p>
        </p:txBody>
      </p:sp>
      <p:sp>
        <p:nvSpPr>
          <p:cNvPr id="56322" name="Text Box 2"/>
          <p:cNvSpPr txBox="1">
            <a:spLocks noChangeArrowheads="1"/>
          </p:cNvSpPr>
          <p:nvPr/>
        </p:nvSpPr>
        <p:spPr bwMode="auto">
          <a:xfrm>
            <a:off x="728662" y="1181100"/>
            <a:ext cx="8034338" cy="4524315"/>
          </a:xfrm>
          <a:prstGeom prst="rect">
            <a:avLst/>
          </a:prstGeom>
          <a:noFill/>
          <a:ln w="9525">
            <a:noFill/>
            <a:miter lim="800000"/>
            <a:headEnd/>
            <a:tailEnd/>
          </a:ln>
          <a:effectLst/>
        </p:spPr>
        <p:txBody>
          <a:bodyPr wrap="square">
            <a:spAutoFit/>
          </a:bodyPr>
          <a:lstStyle/>
          <a:p>
            <a:r>
              <a:rPr lang="en-US" dirty="0"/>
              <a:t>D</a:t>
            </a:r>
            <a:r>
              <a:rPr lang="en-US" dirty="0" smtClean="0"/>
              <a:t>efining morality essentially as an attempt to answer one or both of the following questions:</a:t>
            </a:r>
          </a:p>
          <a:p>
            <a:endParaRPr lang="en-US" dirty="0" smtClean="0"/>
          </a:p>
          <a:p>
            <a:r>
              <a:rPr lang="en-US" dirty="0" smtClean="0"/>
              <a:t>1. How do I know that X is good?</a:t>
            </a:r>
          </a:p>
          <a:p>
            <a:r>
              <a:rPr lang="en-US" dirty="0" smtClean="0"/>
              <a:t>2. Why is X good?</a:t>
            </a:r>
          </a:p>
          <a:p>
            <a:endParaRPr lang="en-US" dirty="0" smtClean="0"/>
          </a:p>
          <a:p>
            <a:r>
              <a:rPr lang="en-US" dirty="0" smtClean="0"/>
              <a:t>In an ethical discussion, it is important to understand the </a:t>
            </a:r>
            <a:r>
              <a:rPr lang="en-US" b="1" dirty="0" smtClean="0">
                <a:solidFill>
                  <a:srgbClr val="92D050"/>
                </a:solidFill>
              </a:rPr>
              <a:t>underlying definition of morality</a:t>
            </a:r>
            <a:r>
              <a:rPr lang="en-US" dirty="0" smtClean="0"/>
              <a:t> that is being used and the group for which the ethical standards apply.</a:t>
            </a:r>
          </a:p>
          <a:p>
            <a:endParaRPr lang="en-US" dirty="0" smtClean="0"/>
          </a:p>
          <a:p>
            <a:r>
              <a:rPr lang="en-US" dirty="0" smtClean="0"/>
              <a:t>	Abortion issue for Physicians </a:t>
            </a:r>
            <a:r>
              <a:rPr lang="en-US" dirty="0" err="1" smtClean="0"/>
              <a:t>vs</a:t>
            </a:r>
            <a:r>
              <a:rPr lang="en-US" dirty="0" smtClean="0"/>
              <a:t>  Software Engineers.</a:t>
            </a:r>
          </a:p>
          <a:p>
            <a:r>
              <a:rPr lang="en-US" dirty="0" smtClean="0"/>
              <a:t> </a:t>
            </a:r>
            <a:endParaRPr lang="en-US" dirty="0">
              <a:solidFill>
                <a:srgbClr val="000066"/>
              </a:solidFill>
            </a:endParaRPr>
          </a:p>
        </p:txBody>
      </p:sp>
      <p:sp>
        <p:nvSpPr>
          <p:cNvPr id="56328" name="Rectangle 8"/>
          <p:cNvSpPr>
            <a:spLocks noChangeArrowheads="1"/>
          </p:cNvSpPr>
          <p:nvPr/>
        </p:nvSpPr>
        <p:spPr bwMode="auto">
          <a:xfrm>
            <a:off x="685800" y="76200"/>
            <a:ext cx="8229600" cy="1143000"/>
          </a:xfrm>
          <a:prstGeom prst="rect">
            <a:avLst/>
          </a:prstGeom>
          <a:noFill/>
          <a:ln w="9525">
            <a:noFill/>
            <a:miter lim="800000"/>
            <a:headEnd/>
            <a:tailEnd/>
          </a:ln>
          <a:effectLst/>
        </p:spPr>
        <p:txBody>
          <a:bodyPr anchor="ctr"/>
          <a:lstStyle/>
          <a:p>
            <a:pPr eaLnBrk="1" hangingPunct="1">
              <a:buSzTx/>
              <a:buFontTx/>
              <a:buNone/>
            </a:pPr>
            <a:r>
              <a:rPr lang="en-US" sz="3600" dirty="0" smtClean="0">
                <a:solidFill>
                  <a:srgbClr val="FF0066"/>
                </a:solidFill>
                <a:latin typeface="Times New Roman" pitchFamily="18" charset="0"/>
                <a:cs typeface="Arial" charset="0"/>
              </a:rPr>
              <a:t>Moral Theory - </a:t>
            </a:r>
            <a:r>
              <a:rPr lang="en-US" sz="3600" dirty="0" smtClean="0">
                <a:solidFill>
                  <a:srgbClr val="FF0000"/>
                </a:solidFill>
              </a:rPr>
              <a:t>way of defining morality</a:t>
            </a:r>
            <a:endParaRPr lang="en-US" sz="3600" dirty="0">
              <a:solidFill>
                <a:srgbClr val="FF0000"/>
              </a:solidFill>
              <a:latin typeface="Times New Roman" pitchFamily="18"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INTRODUCTION</a:t>
            </a:r>
          </a:p>
        </p:txBody>
      </p:sp>
      <p:sp>
        <p:nvSpPr>
          <p:cNvPr id="6" name="Slide Number Placeholder 3"/>
          <p:cNvSpPr>
            <a:spLocks noGrp="1"/>
          </p:cNvSpPr>
          <p:nvPr>
            <p:ph type="sldNum" sz="quarter" idx="12"/>
          </p:nvPr>
        </p:nvSpPr>
        <p:spPr/>
        <p:txBody>
          <a:bodyPr/>
          <a:lstStyle/>
          <a:p>
            <a:fld id="{13503346-AE10-4069-A651-3EB90971610A}" type="slidenum">
              <a:rPr lang="en-US"/>
              <a:pPr/>
              <a:t>11</a:t>
            </a:fld>
            <a:endParaRPr lang="en-US"/>
          </a:p>
        </p:txBody>
      </p:sp>
      <p:sp>
        <p:nvSpPr>
          <p:cNvPr id="74754" name="Text Box 2"/>
          <p:cNvSpPr txBox="1">
            <a:spLocks noChangeArrowheads="1"/>
          </p:cNvSpPr>
          <p:nvPr/>
        </p:nvSpPr>
        <p:spPr bwMode="auto">
          <a:xfrm>
            <a:off x="158750" y="1143000"/>
            <a:ext cx="8985250" cy="4893647"/>
          </a:xfrm>
          <a:prstGeom prst="rect">
            <a:avLst/>
          </a:prstGeom>
          <a:noFill/>
          <a:ln w="9525">
            <a:noFill/>
            <a:miter lim="800000"/>
            <a:headEnd/>
            <a:tailEnd/>
          </a:ln>
          <a:effectLst/>
        </p:spPr>
        <p:txBody>
          <a:bodyPr>
            <a:spAutoFit/>
          </a:bodyPr>
          <a:lstStyle/>
          <a:p>
            <a:r>
              <a:rPr lang="en-US" dirty="0"/>
              <a:t> </a:t>
            </a:r>
            <a:r>
              <a:rPr lang="en-US" dirty="0" smtClean="0"/>
              <a:t>Religious ethics refers to a set of ethical standards for the followers</a:t>
            </a:r>
          </a:p>
          <a:p>
            <a:r>
              <a:rPr lang="en-US" dirty="0" smtClean="0"/>
              <a:t>      of a particular religion</a:t>
            </a:r>
            <a:endParaRPr lang="en-US" dirty="0">
              <a:solidFill>
                <a:srgbClr val="000066"/>
              </a:solidFill>
            </a:endParaRPr>
          </a:p>
          <a:p>
            <a:endParaRPr lang="en-US" dirty="0" smtClean="0"/>
          </a:p>
          <a:p>
            <a:r>
              <a:rPr lang="en-US" dirty="0" smtClean="0"/>
              <a:t>Some think teachings of their religion are all they need to make</a:t>
            </a:r>
          </a:p>
          <a:p>
            <a:r>
              <a:rPr lang="en-US" dirty="0" smtClean="0"/>
              <a:t>ethical decisions, even in their professional lives. </a:t>
            </a:r>
          </a:p>
          <a:p>
            <a:endParaRPr lang="en-US" dirty="0" smtClean="0"/>
          </a:p>
          <a:p>
            <a:r>
              <a:rPr lang="en-US" dirty="0" smtClean="0"/>
              <a:t>In that case, they are equating ethical judgments for their profession with moral judgments (that is, ethical judgments that apply to everyone).</a:t>
            </a:r>
          </a:p>
          <a:p>
            <a:endParaRPr lang="en-US" dirty="0" smtClean="0">
              <a:solidFill>
                <a:srgbClr val="000066"/>
              </a:solidFill>
            </a:endParaRPr>
          </a:p>
          <a:p>
            <a:r>
              <a:rPr lang="en-US" dirty="0" smtClean="0"/>
              <a:t>Ethical rules for most professions contain rules that are not moral rules</a:t>
            </a:r>
          </a:p>
          <a:p>
            <a:endParaRPr lang="en-US" dirty="0" smtClean="0">
              <a:solidFill>
                <a:srgbClr val="000066"/>
              </a:solidFill>
            </a:endParaRPr>
          </a:p>
          <a:p>
            <a:r>
              <a:rPr lang="en-US" dirty="0" smtClean="0"/>
              <a:t>Ethical models must provide a way for anyone to do the right thing, regardless</a:t>
            </a:r>
          </a:p>
          <a:p>
            <a:r>
              <a:rPr lang="en-US" dirty="0" smtClean="0">
                <a:solidFill>
                  <a:srgbClr val="000066"/>
                </a:solidFill>
              </a:rPr>
              <a:t>of their religion</a:t>
            </a:r>
            <a:endParaRPr lang="en-US" dirty="0">
              <a:solidFill>
                <a:srgbClr val="000066"/>
              </a:solidFill>
            </a:endParaRPr>
          </a:p>
        </p:txBody>
      </p:sp>
      <p:sp>
        <p:nvSpPr>
          <p:cNvPr id="74758" name="Rectangle 6"/>
          <p:cNvSpPr>
            <a:spLocks noChangeArrowheads="1"/>
          </p:cNvSpPr>
          <p:nvPr/>
        </p:nvSpPr>
        <p:spPr bwMode="auto">
          <a:xfrm>
            <a:off x="609600" y="0"/>
            <a:ext cx="8229600" cy="1143000"/>
          </a:xfrm>
          <a:prstGeom prst="rect">
            <a:avLst/>
          </a:prstGeom>
          <a:noFill/>
          <a:ln w="9525">
            <a:noFill/>
            <a:miter lim="800000"/>
            <a:headEnd/>
            <a:tailEnd/>
          </a:ln>
          <a:effectLst/>
        </p:spPr>
        <p:txBody>
          <a:bodyPr anchor="ctr"/>
          <a:lstStyle/>
          <a:p>
            <a:pPr eaLnBrk="1" hangingPunct="1">
              <a:buSzTx/>
              <a:buFontTx/>
              <a:buNone/>
            </a:pPr>
            <a:r>
              <a:rPr lang="en-US" sz="3600" dirty="0" smtClean="0">
                <a:solidFill>
                  <a:srgbClr val="FF0066"/>
                </a:solidFill>
                <a:latin typeface="Times New Roman" pitchFamily="18" charset="0"/>
                <a:cs typeface="Arial" charset="0"/>
              </a:rPr>
              <a:t>Religious Ethics</a:t>
            </a:r>
            <a:endParaRPr lang="en-US" sz="3600" dirty="0">
              <a:solidFill>
                <a:srgbClr val="FF0066"/>
              </a:solidFill>
              <a:latin typeface="Times New Roman" pitchFamily="18"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Is it possible for a person who </a:t>
            </a:r>
            <a:r>
              <a:rPr lang="en-US" dirty="0" smtClean="0">
                <a:solidFill>
                  <a:srgbClr val="FF0000"/>
                </a:solidFill>
              </a:rPr>
              <a:t>faithfully</a:t>
            </a:r>
            <a:r>
              <a:rPr lang="en-US" dirty="0" smtClean="0"/>
              <a:t> </a:t>
            </a:r>
            <a:r>
              <a:rPr lang="en-US" dirty="0" smtClean="0">
                <a:solidFill>
                  <a:srgbClr val="FF0000"/>
                </a:solidFill>
              </a:rPr>
              <a:t>follows</a:t>
            </a:r>
            <a:r>
              <a:rPr lang="en-US" dirty="0" smtClean="0"/>
              <a:t> the rules of his or her religion to be </a:t>
            </a:r>
            <a:r>
              <a:rPr lang="en-US" dirty="0" smtClean="0">
                <a:solidFill>
                  <a:srgbClr val="FF0000"/>
                </a:solidFill>
              </a:rPr>
              <a:t>immoral</a:t>
            </a:r>
            <a:r>
              <a:rPr lang="en-US" dirty="0" smtClean="0"/>
              <a:t>? Explain.</a:t>
            </a:r>
          </a:p>
          <a:p>
            <a:r>
              <a:rPr lang="en-US" dirty="0" smtClean="0"/>
              <a:t>Is it possible for a person who </a:t>
            </a:r>
            <a:r>
              <a:rPr lang="en-US" dirty="0" smtClean="0">
                <a:solidFill>
                  <a:srgbClr val="FF0000"/>
                </a:solidFill>
              </a:rPr>
              <a:t>faithfully follows </a:t>
            </a:r>
            <a:r>
              <a:rPr lang="en-US" dirty="0" smtClean="0"/>
              <a:t>the rules of his or her religion to be </a:t>
            </a:r>
            <a:r>
              <a:rPr lang="en-US" dirty="0" smtClean="0">
                <a:solidFill>
                  <a:srgbClr val="FF0000"/>
                </a:solidFill>
              </a:rPr>
              <a:t>unethical</a:t>
            </a:r>
            <a:r>
              <a:rPr lang="en-US" dirty="0" smtClean="0"/>
              <a:t>? Explain.</a:t>
            </a:r>
          </a:p>
          <a:p>
            <a:r>
              <a:rPr lang="en-US" dirty="0" smtClean="0"/>
              <a:t>Is it possible for a person who </a:t>
            </a:r>
            <a:r>
              <a:rPr lang="en-US" dirty="0" smtClean="0">
                <a:solidFill>
                  <a:srgbClr val="FF0000"/>
                </a:solidFill>
              </a:rPr>
              <a:t>often violates </a:t>
            </a:r>
            <a:r>
              <a:rPr lang="en-US" dirty="0" smtClean="0"/>
              <a:t>the rules of his or her religion to be </a:t>
            </a:r>
            <a:r>
              <a:rPr lang="en-US" dirty="0" smtClean="0">
                <a:solidFill>
                  <a:srgbClr val="FF0000"/>
                </a:solidFill>
              </a:rPr>
              <a:t>moral</a:t>
            </a:r>
            <a:r>
              <a:rPr lang="en-US" dirty="0" smtClean="0"/>
              <a:t>? Explain.</a:t>
            </a:r>
          </a:p>
          <a:p>
            <a:r>
              <a:rPr lang="en-US" dirty="0" smtClean="0"/>
              <a:t>Is it possible for a person who </a:t>
            </a:r>
            <a:r>
              <a:rPr lang="en-US" dirty="0" smtClean="0">
                <a:solidFill>
                  <a:srgbClr val="FF0000"/>
                </a:solidFill>
              </a:rPr>
              <a:t>often violates </a:t>
            </a:r>
            <a:r>
              <a:rPr lang="en-US" dirty="0" smtClean="0"/>
              <a:t>the rules of his or her religion to be </a:t>
            </a:r>
            <a:r>
              <a:rPr lang="en-US" dirty="0" smtClean="0">
                <a:solidFill>
                  <a:srgbClr val="FF0000"/>
                </a:solidFill>
              </a:rPr>
              <a:t>ethical</a:t>
            </a:r>
            <a:r>
              <a:rPr lang="en-US" dirty="0" smtClean="0"/>
              <a:t>? Explain.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5" name="Footer Placeholder 4"/>
          <p:cNvSpPr>
            <a:spLocks noGrp="1"/>
          </p:cNvSpPr>
          <p:nvPr>
            <p:ph type="ftr" sz="quarter" idx="11"/>
          </p:nvPr>
        </p:nvSpPr>
        <p:spPr/>
        <p:txBody>
          <a:bodyPr/>
          <a:lstStyle/>
          <a:p>
            <a:r>
              <a:rPr lang="en-US" smtClean="0"/>
              <a:t>CS346-Spring 98CS446-Fall 06</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12</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
          <p:cNvSpPr>
            <a:spLocks noGrp="1"/>
          </p:cNvSpPr>
          <p:nvPr>
            <p:ph type="dt" sz="half" idx="10"/>
          </p:nvPr>
        </p:nvSpPr>
        <p:spPr/>
        <p:txBody>
          <a:bodyPr/>
          <a:lstStyle/>
          <a:p>
            <a:r>
              <a:rPr lang="en-US"/>
              <a:t>INTRODUCTION</a:t>
            </a:r>
          </a:p>
        </p:txBody>
      </p:sp>
      <p:sp>
        <p:nvSpPr>
          <p:cNvPr id="15" name="Slide Number Placeholder 3"/>
          <p:cNvSpPr>
            <a:spLocks noGrp="1"/>
          </p:cNvSpPr>
          <p:nvPr>
            <p:ph type="sldNum" sz="quarter" idx="12"/>
          </p:nvPr>
        </p:nvSpPr>
        <p:spPr/>
        <p:txBody>
          <a:bodyPr/>
          <a:lstStyle/>
          <a:p>
            <a:fld id="{D3476BE8-7E22-4588-A5B8-E24D5350D31C}" type="slidenum">
              <a:rPr lang="en-US"/>
              <a:pPr/>
              <a:t>13</a:t>
            </a:fld>
            <a:endParaRPr lang="en-US"/>
          </a:p>
        </p:txBody>
      </p:sp>
      <p:sp>
        <p:nvSpPr>
          <p:cNvPr id="78850" name="Text Box 2"/>
          <p:cNvSpPr txBox="1">
            <a:spLocks noChangeArrowheads="1"/>
          </p:cNvSpPr>
          <p:nvPr/>
        </p:nvSpPr>
        <p:spPr bwMode="auto">
          <a:xfrm>
            <a:off x="648325" y="914400"/>
            <a:ext cx="8605817" cy="5262979"/>
          </a:xfrm>
          <a:prstGeom prst="rect">
            <a:avLst/>
          </a:prstGeom>
          <a:noFill/>
          <a:ln w="9525">
            <a:noFill/>
            <a:miter lim="800000"/>
            <a:headEnd/>
            <a:tailEnd/>
          </a:ln>
          <a:effectLst/>
        </p:spPr>
        <p:txBody>
          <a:bodyPr wrap="none">
            <a:spAutoFit/>
          </a:bodyPr>
          <a:lstStyle/>
          <a:p>
            <a:r>
              <a:rPr lang="en-US" dirty="0"/>
              <a:t> </a:t>
            </a:r>
            <a:r>
              <a:rPr lang="en-US" dirty="0" smtClean="0"/>
              <a:t>The divine command theory is a moral theory that holds</a:t>
            </a:r>
          </a:p>
          <a:p>
            <a:r>
              <a:rPr lang="en-US" dirty="0" smtClean="0"/>
              <a:t> that X is good </a:t>
            </a:r>
            <a:r>
              <a:rPr lang="en-US" b="1" dirty="0" smtClean="0">
                <a:solidFill>
                  <a:schemeClr val="bg2"/>
                </a:solidFill>
              </a:rPr>
              <a:t>because God commands it</a:t>
            </a:r>
            <a:r>
              <a:rPr lang="en-US" dirty="0" smtClean="0"/>
              <a:t>, and for no other reason.</a:t>
            </a:r>
          </a:p>
          <a:p>
            <a:endParaRPr lang="en-US" dirty="0" smtClean="0">
              <a:solidFill>
                <a:srgbClr val="000066"/>
              </a:solidFill>
            </a:endParaRPr>
          </a:p>
          <a:p>
            <a:r>
              <a:rPr lang="en-US" dirty="0" smtClean="0">
                <a:solidFill>
                  <a:srgbClr val="FF0000"/>
                </a:solidFill>
              </a:rPr>
              <a:t>Plato’s</a:t>
            </a:r>
            <a:r>
              <a:rPr lang="en-US" dirty="0" smtClean="0"/>
              <a:t> </a:t>
            </a:r>
            <a:r>
              <a:rPr lang="en-US" dirty="0" err="1" smtClean="0"/>
              <a:t>Euthyphro</a:t>
            </a:r>
            <a:r>
              <a:rPr lang="en-US" dirty="0" smtClean="0"/>
              <a:t>  4</a:t>
            </a:r>
            <a:r>
              <a:rPr lang="en-US" baseline="30000" dirty="0" smtClean="0"/>
              <a:t>th</a:t>
            </a:r>
            <a:r>
              <a:rPr lang="en-US" dirty="0" smtClean="0"/>
              <a:t> century</a:t>
            </a:r>
            <a:r>
              <a:rPr lang="en-US" dirty="0"/>
              <a:t> one of </a:t>
            </a:r>
            <a:r>
              <a:rPr lang="en-US" dirty="0" smtClean="0"/>
              <a:t>Plato’s </a:t>
            </a:r>
            <a:r>
              <a:rPr lang="en-US" dirty="0"/>
              <a:t>early </a:t>
            </a:r>
            <a:r>
              <a:rPr lang="en-US" dirty="0" smtClean="0"/>
              <a:t>dialogues between </a:t>
            </a:r>
          </a:p>
          <a:p>
            <a:r>
              <a:rPr lang="en-US" dirty="0" smtClean="0"/>
              <a:t>Socrates (469 </a:t>
            </a:r>
            <a:r>
              <a:rPr lang="en-US" dirty="0"/>
              <a:t>BC – 399 BC)</a:t>
            </a:r>
            <a:r>
              <a:rPr lang="en-US" dirty="0" smtClean="0"/>
              <a:t> and </a:t>
            </a:r>
            <a:r>
              <a:rPr lang="en-US" dirty="0" err="1" smtClean="0"/>
              <a:t>Euthypryo</a:t>
            </a:r>
            <a:r>
              <a:rPr lang="en-US" dirty="0" smtClean="0"/>
              <a:t>, an ancient Athenian prophet.</a:t>
            </a:r>
          </a:p>
          <a:p>
            <a:r>
              <a:rPr lang="en-US" dirty="0" smtClean="0"/>
              <a:t>“</a:t>
            </a:r>
            <a:r>
              <a:rPr lang="en-US" i="1" dirty="0" smtClean="0"/>
              <a:t>Is goodness loved by the gods because it is good, or is it good</a:t>
            </a:r>
          </a:p>
          <a:p>
            <a:r>
              <a:rPr lang="en-US" i="1" dirty="0" smtClean="0"/>
              <a:t>because it is loved by the gods?”</a:t>
            </a:r>
          </a:p>
          <a:p>
            <a:endParaRPr lang="en-US" dirty="0" smtClean="0">
              <a:solidFill>
                <a:srgbClr val="000066"/>
              </a:solidFill>
            </a:endParaRPr>
          </a:p>
          <a:p>
            <a:r>
              <a:rPr lang="en-US" dirty="0" smtClean="0">
                <a:solidFill>
                  <a:srgbClr val="FF0000"/>
                </a:solidFill>
              </a:rPr>
              <a:t>Thomas Aquinas </a:t>
            </a:r>
            <a:r>
              <a:rPr lang="en-US" dirty="0" smtClean="0"/>
              <a:t>(1225 – 1274) </a:t>
            </a:r>
            <a:r>
              <a:rPr lang="en-US" dirty="0"/>
              <a:t>considered the </a:t>
            </a:r>
            <a:r>
              <a:rPr lang="en-US" dirty="0" smtClean="0"/>
              <a:t>Catholic Church's greatest</a:t>
            </a:r>
          </a:p>
          <a:p>
            <a:r>
              <a:rPr lang="en-US" dirty="0" smtClean="0"/>
              <a:t>theologian </a:t>
            </a:r>
            <a:r>
              <a:rPr lang="en-US" dirty="0"/>
              <a:t>and </a:t>
            </a:r>
            <a:r>
              <a:rPr lang="en-US" dirty="0" smtClean="0"/>
              <a:t>philosopher believed that things are good in</a:t>
            </a:r>
          </a:p>
          <a:p>
            <a:r>
              <a:rPr lang="en-US" dirty="0" smtClean="0"/>
              <a:t>and of themselves,</a:t>
            </a:r>
          </a:p>
          <a:p>
            <a:r>
              <a:rPr lang="en-US" dirty="0" smtClean="0"/>
              <a:t>			VS. </a:t>
            </a:r>
          </a:p>
          <a:p>
            <a:r>
              <a:rPr lang="en-US" dirty="0" smtClean="0">
                <a:solidFill>
                  <a:srgbClr val="FF0000"/>
                </a:solidFill>
              </a:rPr>
              <a:t>John Calvin </a:t>
            </a:r>
            <a:r>
              <a:rPr lang="en-US" dirty="0" smtClean="0"/>
              <a:t>(1509 – 1564) and </a:t>
            </a:r>
            <a:r>
              <a:rPr lang="en-US" dirty="0" smtClean="0">
                <a:solidFill>
                  <a:srgbClr val="FF0000"/>
                </a:solidFill>
              </a:rPr>
              <a:t>Martin Luther </a:t>
            </a:r>
            <a:r>
              <a:rPr lang="en-US" dirty="0" smtClean="0"/>
              <a:t>(1483 – 1546)</a:t>
            </a:r>
          </a:p>
          <a:p>
            <a:r>
              <a:rPr lang="en-US" dirty="0" smtClean="0"/>
              <a:t> held no standards for good and evil exist outside of God.</a:t>
            </a:r>
            <a:endParaRPr lang="en-US" dirty="0">
              <a:solidFill>
                <a:srgbClr val="000066"/>
              </a:solidFill>
            </a:endParaRPr>
          </a:p>
        </p:txBody>
      </p:sp>
      <p:sp>
        <p:nvSpPr>
          <p:cNvPr id="78860" name="Rectangle 12"/>
          <p:cNvSpPr>
            <a:spLocks noChangeArrowheads="1"/>
          </p:cNvSpPr>
          <p:nvPr/>
        </p:nvSpPr>
        <p:spPr bwMode="auto">
          <a:xfrm>
            <a:off x="685800" y="-66260"/>
            <a:ext cx="8229600" cy="1143000"/>
          </a:xfrm>
          <a:prstGeom prst="rect">
            <a:avLst/>
          </a:prstGeom>
          <a:noFill/>
          <a:ln w="9525">
            <a:noFill/>
            <a:miter lim="800000"/>
            <a:headEnd/>
            <a:tailEnd/>
          </a:ln>
          <a:effectLst/>
        </p:spPr>
        <p:txBody>
          <a:bodyPr anchor="ctr"/>
          <a:lstStyle/>
          <a:p>
            <a:pPr eaLnBrk="1" hangingPunct="1">
              <a:buSzTx/>
              <a:buFontTx/>
              <a:buNone/>
            </a:pPr>
            <a:r>
              <a:rPr lang="en-US" sz="3600" dirty="0" smtClean="0">
                <a:solidFill>
                  <a:srgbClr val="FF0066"/>
                </a:solidFill>
                <a:latin typeface="Times New Roman" pitchFamily="18" charset="0"/>
                <a:cs typeface="Arial" charset="0"/>
              </a:rPr>
              <a:t>Divine Command Theory</a:t>
            </a:r>
            <a:endParaRPr lang="en-US" sz="3600" dirty="0">
              <a:solidFill>
                <a:srgbClr val="FF0066"/>
              </a:solidFill>
              <a:latin typeface="Times New Roman" pitchFamily="18"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INTRODUCTION</a:t>
            </a:r>
            <a:endParaRPr lang="en-US"/>
          </a:p>
        </p:txBody>
      </p:sp>
      <p:sp>
        <p:nvSpPr>
          <p:cNvPr id="4" name="Slide Number Placeholder 3"/>
          <p:cNvSpPr>
            <a:spLocks noGrp="1"/>
          </p:cNvSpPr>
          <p:nvPr>
            <p:ph type="sldNum" sz="quarter" idx="12"/>
          </p:nvPr>
        </p:nvSpPr>
        <p:spPr/>
        <p:txBody>
          <a:bodyPr/>
          <a:lstStyle/>
          <a:p>
            <a:fld id="{603EBC65-494D-4715-8AE4-11535797B418}" type="slidenum">
              <a:rPr lang="en-US" smtClean="0"/>
              <a:pPr/>
              <a:t>14</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152400" y="939800"/>
            <a:ext cx="8669770" cy="3048000"/>
          </a:xfrm>
          <a:prstGeom prst="rect">
            <a:avLst/>
          </a:prstGeom>
          <a:noFill/>
          <a:ln w="9525">
            <a:noFill/>
            <a:miter lim="800000"/>
            <a:headEnd/>
            <a:tailEnd/>
          </a:ln>
        </p:spPr>
      </p:pic>
      <p:sp>
        <p:nvSpPr>
          <p:cNvPr id="6" name="Rectangle 5"/>
          <p:cNvSpPr/>
          <p:nvPr/>
        </p:nvSpPr>
        <p:spPr>
          <a:xfrm>
            <a:off x="381000" y="0"/>
            <a:ext cx="7648248" cy="769441"/>
          </a:xfrm>
          <a:prstGeom prst="rect">
            <a:avLst/>
          </a:prstGeom>
        </p:spPr>
        <p:txBody>
          <a:bodyPr wrap="none">
            <a:spAutoFit/>
          </a:bodyPr>
          <a:lstStyle/>
          <a:p>
            <a:r>
              <a:rPr lang="en-US" sz="4400" dirty="0" smtClean="0"/>
              <a:t>Key ideas of divine command theory</a:t>
            </a:r>
            <a:endParaRPr lang="en-US" sz="4400" dirty="0"/>
          </a:p>
        </p:txBody>
      </p:sp>
      <p:sp>
        <p:nvSpPr>
          <p:cNvPr id="7" name="Rectangle 6"/>
          <p:cNvSpPr/>
          <p:nvPr/>
        </p:nvSpPr>
        <p:spPr>
          <a:xfrm>
            <a:off x="228600" y="4191000"/>
            <a:ext cx="8915400" cy="1938992"/>
          </a:xfrm>
          <a:prstGeom prst="rect">
            <a:avLst/>
          </a:prstGeom>
        </p:spPr>
        <p:txBody>
          <a:bodyPr wrap="square">
            <a:spAutoFit/>
          </a:bodyPr>
          <a:lstStyle/>
          <a:p>
            <a:r>
              <a:rPr lang="en-US" dirty="0" smtClean="0"/>
              <a:t>For the purposes of this course, we </a:t>
            </a:r>
            <a:r>
              <a:rPr lang="en-US" dirty="0"/>
              <a:t> </a:t>
            </a:r>
            <a:r>
              <a:rPr lang="en-US" dirty="0" smtClean="0"/>
              <a:t>will not apply  the divine command theory. </a:t>
            </a:r>
          </a:p>
          <a:p>
            <a:endParaRPr lang="en-US" dirty="0" smtClean="0"/>
          </a:p>
          <a:p>
            <a:r>
              <a:rPr lang="en-US" dirty="0" smtClean="0"/>
              <a:t>Our concern is primarily with the ethical standards of those who create or sell various kinds of technology, particularly computers and computer software, and by groups that use such technology in ways that affect the public.</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INTRODUCTION</a:t>
            </a:r>
            <a:endParaRPr lang="en-US"/>
          </a:p>
        </p:txBody>
      </p:sp>
      <p:sp>
        <p:nvSpPr>
          <p:cNvPr id="3" name="Footer Placeholder 2"/>
          <p:cNvSpPr>
            <a:spLocks noGrp="1"/>
          </p:cNvSpPr>
          <p:nvPr>
            <p:ph type="ftr" sz="quarter" idx="11"/>
          </p:nvPr>
        </p:nvSpPr>
        <p:spPr/>
        <p:txBody>
          <a:bodyPr/>
          <a:lstStyle/>
          <a:p>
            <a:r>
              <a:rPr lang="en-US" smtClean="0"/>
              <a:t>CS346-Spring 98CS446-Fall 06</a:t>
            </a:r>
            <a:endParaRPr lang="en-US"/>
          </a:p>
        </p:txBody>
      </p:sp>
      <p:sp>
        <p:nvSpPr>
          <p:cNvPr id="4" name="Slide Number Placeholder 3"/>
          <p:cNvSpPr>
            <a:spLocks noGrp="1"/>
          </p:cNvSpPr>
          <p:nvPr>
            <p:ph type="sldNum" sz="quarter" idx="12"/>
          </p:nvPr>
        </p:nvSpPr>
        <p:spPr/>
        <p:txBody>
          <a:bodyPr/>
          <a:lstStyle/>
          <a:p>
            <a:fld id="{603EBC65-494D-4715-8AE4-11535797B418}" type="slidenum">
              <a:rPr lang="en-US" smtClean="0"/>
              <a:pPr/>
              <a:t>15</a:t>
            </a:fld>
            <a:endParaRPr lang="en-US"/>
          </a:p>
        </p:txBody>
      </p:sp>
      <p:sp>
        <p:nvSpPr>
          <p:cNvPr id="5" name="Rectangle 4"/>
          <p:cNvSpPr/>
          <p:nvPr/>
        </p:nvSpPr>
        <p:spPr>
          <a:xfrm>
            <a:off x="228600" y="1752600"/>
            <a:ext cx="8763000" cy="2862322"/>
          </a:xfrm>
          <a:prstGeom prst="rect">
            <a:avLst/>
          </a:prstGeom>
        </p:spPr>
        <p:txBody>
          <a:bodyPr wrap="square">
            <a:spAutoFit/>
          </a:bodyPr>
          <a:lstStyle/>
          <a:p>
            <a:r>
              <a:rPr lang="en-US" sz="3600" dirty="0" smtClean="0"/>
              <a:t>Can a person who is not religious act morally? </a:t>
            </a:r>
          </a:p>
          <a:p>
            <a:r>
              <a:rPr lang="en-US" sz="3600" dirty="0" smtClean="0"/>
              <a:t>Why or why not?</a:t>
            </a:r>
          </a:p>
          <a:p>
            <a:endParaRPr lang="en-US" sz="3600" dirty="0" smtClean="0"/>
          </a:p>
          <a:p>
            <a:r>
              <a:rPr lang="en-US" sz="3600" dirty="0" smtClean="0"/>
              <a:t>Can a person who is not religious act ethically? Why or why not?</a:t>
            </a:r>
          </a:p>
        </p:txBody>
      </p:sp>
      <p:sp>
        <p:nvSpPr>
          <p:cNvPr id="6" name="Rectangle 5"/>
          <p:cNvSpPr/>
          <p:nvPr/>
        </p:nvSpPr>
        <p:spPr>
          <a:xfrm>
            <a:off x="381000" y="228600"/>
            <a:ext cx="4166525" cy="769441"/>
          </a:xfrm>
          <a:prstGeom prst="rect">
            <a:avLst/>
          </a:prstGeom>
        </p:spPr>
        <p:txBody>
          <a:bodyPr wrap="none">
            <a:spAutoFit/>
          </a:bodyPr>
          <a:lstStyle/>
          <a:p>
            <a:r>
              <a:rPr lang="en-US" sz="4400" dirty="0" smtClean="0">
                <a:solidFill>
                  <a:srgbClr val="FF0000"/>
                </a:solidFill>
              </a:rPr>
              <a:t>Thinking It Through</a:t>
            </a:r>
            <a:endParaRPr lang="en-US" sz="4400"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72400" cy="1143000"/>
          </a:xfrm>
        </p:spPr>
        <p:txBody>
          <a:bodyPr/>
          <a:lstStyle/>
          <a:p>
            <a:r>
              <a:rPr lang="en-US" dirty="0" smtClean="0"/>
              <a:t>Cultural Relativism</a:t>
            </a:r>
            <a:endParaRPr lang="en-US" dirty="0"/>
          </a:p>
        </p:txBody>
      </p:sp>
      <p:sp>
        <p:nvSpPr>
          <p:cNvPr id="3" name="Content Placeholder 2"/>
          <p:cNvSpPr>
            <a:spLocks noGrp="1"/>
          </p:cNvSpPr>
          <p:nvPr>
            <p:ph idx="1"/>
          </p:nvPr>
        </p:nvSpPr>
        <p:spPr>
          <a:xfrm>
            <a:off x="228600" y="914400"/>
            <a:ext cx="8915400" cy="4724400"/>
          </a:xfrm>
        </p:spPr>
        <p:txBody>
          <a:bodyPr/>
          <a:lstStyle/>
          <a:p>
            <a:r>
              <a:rPr lang="en-US" dirty="0" smtClean="0"/>
              <a:t>moral theory that holds that no valid rational criterion exists </a:t>
            </a:r>
            <a:r>
              <a:rPr lang="en-US" dirty="0" smtClean="0"/>
              <a:t>for </a:t>
            </a:r>
            <a:r>
              <a:rPr lang="en-US" dirty="0" smtClean="0"/>
              <a:t>determining the right thing to do.</a:t>
            </a:r>
          </a:p>
          <a:p>
            <a:pPr lvl="1"/>
            <a:r>
              <a:rPr lang="en-US" dirty="0" smtClean="0"/>
              <a:t>Action judged good or bad based only on the standards  adopted by one’s society. </a:t>
            </a:r>
          </a:p>
          <a:p>
            <a:pPr lvl="1"/>
            <a:r>
              <a:rPr lang="en-US" dirty="0" smtClean="0"/>
              <a:t>Individuals may be judged by whether they conform to  the standards of their culture</a:t>
            </a:r>
          </a:p>
          <a:p>
            <a:pPr lvl="1"/>
            <a:r>
              <a:rPr lang="en-US" dirty="0" smtClean="0"/>
              <a:t> Different cultures cannot be judged against each  other.</a:t>
            </a:r>
          </a:p>
          <a:p>
            <a:r>
              <a:rPr lang="en-US" dirty="0" smtClean="0"/>
              <a:t>appears to promote tolerance of other cultures</a:t>
            </a:r>
            <a:r>
              <a:rPr lang="en-US" b="1" dirty="0" smtClean="0">
                <a:solidFill>
                  <a:srgbClr val="FF3300"/>
                </a:solidFill>
              </a:rPr>
              <a:t>, BUT</a:t>
            </a:r>
          </a:p>
          <a:p>
            <a:pPr lvl="1"/>
            <a:r>
              <a:rPr lang="en-US" dirty="0" smtClean="0"/>
              <a:t>Tolerance is the willingness to let people do what they wish, as long as there is </a:t>
            </a:r>
            <a:r>
              <a:rPr lang="en-US" i="1" dirty="0" smtClean="0"/>
              <a:t>no overriding justification </a:t>
            </a:r>
            <a:r>
              <a:rPr lang="en-US" dirty="0" smtClean="0"/>
              <a:t>to do otherwise. </a:t>
            </a:r>
          </a:p>
          <a:p>
            <a:pPr lvl="1"/>
            <a:r>
              <a:rPr lang="en-US" dirty="0" smtClean="0"/>
              <a:t>Cultural relativism goes beyond tolerance, claims  never any acceptable justification  for one culture to override the wishes of another.</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16</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17</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0" y="381000"/>
            <a:ext cx="900365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116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1143000"/>
          </a:xfrm>
        </p:spPr>
        <p:txBody>
          <a:bodyPr/>
          <a:lstStyle/>
          <a:p>
            <a:r>
              <a:rPr lang="en-US" dirty="0" smtClean="0"/>
              <a:t>Language and Morality</a:t>
            </a:r>
            <a:endParaRPr lang="en-US" dirty="0"/>
          </a:p>
        </p:txBody>
      </p:sp>
      <p:sp>
        <p:nvSpPr>
          <p:cNvPr id="3" name="Content Placeholder 2"/>
          <p:cNvSpPr>
            <a:spLocks noGrp="1"/>
          </p:cNvSpPr>
          <p:nvPr>
            <p:ph idx="1"/>
          </p:nvPr>
        </p:nvSpPr>
        <p:spPr>
          <a:xfrm>
            <a:off x="533400" y="838200"/>
            <a:ext cx="8153400" cy="4724400"/>
          </a:xfrm>
        </p:spPr>
        <p:txBody>
          <a:bodyPr/>
          <a:lstStyle/>
          <a:p>
            <a:r>
              <a:rPr lang="en-US" dirty="0" smtClean="0"/>
              <a:t>two universal attributes of human culture:   </a:t>
            </a:r>
          </a:p>
          <a:p>
            <a:pPr lvl="1"/>
            <a:r>
              <a:rPr lang="en-US" dirty="0" smtClean="0"/>
              <a:t>Moral structures, like languages, differ substantially in their particulars </a:t>
            </a:r>
          </a:p>
          <a:p>
            <a:pPr lvl="1"/>
            <a:r>
              <a:rPr lang="en-US" dirty="0" smtClean="0"/>
              <a:t>Moral structures, like languages, share many common elements. </a:t>
            </a:r>
          </a:p>
          <a:p>
            <a:pPr lvl="2"/>
            <a:r>
              <a:rPr lang="en-US" dirty="0" smtClean="0"/>
              <a:t>Rules  quite complex—too complex to articulate in a few simple statements. </a:t>
            </a:r>
          </a:p>
          <a:p>
            <a:pPr lvl="2"/>
            <a:r>
              <a:rPr lang="en-US" dirty="0" smtClean="0"/>
              <a:t>  all human cultures have  some  form of moral structure  to include  the same basic concepts. </a:t>
            </a:r>
          </a:p>
          <a:p>
            <a:pPr lvl="2"/>
            <a:r>
              <a:rPr lang="en-US" dirty="0" smtClean="0"/>
              <a:t>Rules have exceptions and can be difficult to pin down, but they exist. </a:t>
            </a:r>
          </a:p>
          <a:p>
            <a:r>
              <a:rPr lang="en-US" dirty="0" smtClean="0"/>
              <a:t>“</a:t>
            </a:r>
            <a:r>
              <a:rPr lang="en-US" i="1" dirty="0" smtClean="0"/>
              <a:t>natural morality</a:t>
            </a:r>
            <a:r>
              <a:rPr lang="en-US" dirty="0" smtClean="0"/>
              <a:t>” considered by some to be a gift of God and by others a product of evolution. </a:t>
            </a:r>
          </a:p>
          <a:p>
            <a:pPr lvl="1"/>
            <a:r>
              <a:rPr lang="en-US" dirty="0" smtClean="0"/>
              <a:t>Linked to human beings not human  culture</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18</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72400" cy="1143000"/>
          </a:xfrm>
        </p:spPr>
        <p:txBody>
          <a:bodyPr/>
          <a:lstStyle/>
          <a:p>
            <a:r>
              <a:rPr lang="en-US" b="1" dirty="0" smtClean="0">
                <a:solidFill>
                  <a:srgbClr val="92D050"/>
                </a:solidFill>
              </a:rPr>
              <a:t>Bernard </a:t>
            </a:r>
            <a:r>
              <a:rPr lang="en-US" b="1" dirty="0" err="1" smtClean="0">
                <a:solidFill>
                  <a:srgbClr val="92D050"/>
                </a:solidFill>
              </a:rPr>
              <a:t>Gert</a:t>
            </a:r>
            <a:r>
              <a:rPr lang="en-US" dirty="0" smtClean="0"/>
              <a:t>, Common Morality</a:t>
            </a:r>
            <a:br>
              <a:rPr lang="en-US" dirty="0" smtClean="0"/>
            </a:br>
            <a:r>
              <a:rPr lang="en-US" dirty="0" smtClean="0"/>
              <a:t>i.e., Moral Universals</a:t>
            </a:r>
            <a:endParaRPr lang="en-US" dirty="0"/>
          </a:p>
        </p:txBody>
      </p:sp>
      <p:sp>
        <p:nvSpPr>
          <p:cNvPr id="3" name="Content Placeholder 2"/>
          <p:cNvSpPr>
            <a:spLocks noGrp="1"/>
          </p:cNvSpPr>
          <p:nvPr>
            <p:ph idx="1"/>
          </p:nvPr>
        </p:nvSpPr>
        <p:spPr>
          <a:xfrm>
            <a:off x="-228600" y="1219200"/>
            <a:ext cx="9144000" cy="4724400"/>
          </a:xfrm>
        </p:spPr>
        <p:txBody>
          <a:bodyPr/>
          <a:lstStyle/>
          <a:p>
            <a:pPr lvl="1"/>
            <a:r>
              <a:rPr lang="en-US" dirty="0" smtClean="0"/>
              <a:t>they all agree that killing, causing pain or disability, or depriving of freedom or pleasure to any other moral agent is immoral unless there is an </a:t>
            </a:r>
            <a:r>
              <a:rPr lang="en-US" i="1" dirty="0" smtClean="0"/>
              <a:t>adequate justification</a:t>
            </a:r>
            <a:r>
              <a:rPr lang="en-US" dirty="0" smtClean="0"/>
              <a:t> for doing such an action.</a:t>
            </a:r>
          </a:p>
          <a:p>
            <a:pPr lvl="1"/>
            <a:r>
              <a:rPr lang="en-US" dirty="0" smtClean="0"/>
              <a:t>they all agree that deceiving, breaking promises, cheating, breaking the law, and neglecting duties also need justification in order not to be immoral.</a:t>
            </a:r>
          </a:p>
          <a:p>
            <a:pPr lvl="1"/>
            <a:r>
              <a:rPr lang="en-US" dirty="0" smtClean="0"/>
              <a:t>These kinds of actions are immoral unless they can be justified.</a:t>
            </a:r>
          </a:p>
          <a:p>
            <a:pPr lvl="1"/>
            <a:r>
              <a:rPr lang="en-US" dirty="0" smtClean="0"/>
              <a:t>Justifications for such exceptions vary across culture and are not convictions but products of reason and interpretation of evidence and are consequently subject to evaluation and comparison.</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19</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2976"/>
            <a:ext cx="7772400" cy="1143000"/>
          </a:xfrm>
        </p:spPr>
        <p:txBody>
          <a:bodyPr/>
          <a:lstStyle/>
          <a:p>
            <a:r>
              <a:rPr lang="en-US" b="1" dirty="0" smtClean="0">
                <a:solidFill>
                  <a:srgbClr val="FF0066"/>
                </a:solidFill>
                <a:latin typeface="Times New Roman" pitchFamily="18" charset="0"/>
                <a:cs typeface="Arial" charset="0"/>
              </a:rPr>
              <a:t> </a:t>
            </a:r>
            <a:endParaRPr lang="en-US" dirty="0"/>
          </a:p>
        </p:txBody>
      </p:sp>
      <p:sp>
        <p:nvSpPr>
          <p:cNvPr id="14" name="Content Placeholder 13"/>
          <p:cNvSpPr>
            <a:spLocks noGrp="1"/>
          </p:cNvSpPr>
          <p:nvPr>
            <p:ph idx="1"/>
          </p:nvPr>
        </p:nvSpPr>
        <p:spPr>
          <a:xfrm>
            <a:off x="457200" y="1219200"/>
            <a:ext cx="7772400" cy="4724400"/>
          </a:xfrm>
        </p:spPr>
        <p:txBody>
          <a:bodyPr/>
          <a:lstStyle/>
          <a:p>
            <a:r>
              <a:rPr lang="en-US" sz="3600" b="1" dirty="0" smtClean="0"/>
              <a:t>Focus:</a:t>
            </a:r>
          </a:p>
          <a:p>
            <a:pPr lvl="1"/>
            <a:r>
              <a:rPr lang="en-US" sz="3200" dirty="0">
                <a:solidFill>
                  <a:schemeClr val="tx1"/>
                </a:solidFill>
                <a:latin typeface="+mn-lt"/>
                <a:ea typeface="+mn-ea"/>
                <a:cs typeface="+mn-cs"/>
              </a:rPr>
              <a:t>key ideas of </a:t>
            </a:r>
            <a:r>
              <a:rPr lang="en-US" sz="3200" i="1">
                <a:solidFill>
                  <a:schemeClr val="tx1"/>
                </a:solidFill>
                <a:latin typeface="+mn-lt"/>
                <a:ea typeface="+mn-ea"/>
                <a:cs typeface="+mn-cs"/>
              </a:rPr>
              <a:t>eight</a:t>
            </a:r>
            <a:r>
              <a:rPr lang="en-US" sz="3200">
                <a:solidFill>
                  <a:schemeClr val="tx1"/>
                </a:solidFill>
                <a:latin typeface="+mn-lt"/>
                <a:ea typeface="+mn-ea"/>
                <a:cs typeface="+mn-cs"/>
              </a:rPr>
              <a:t> </a:t>
            </a:r>
            <a:r>
              <a:rPr lang="en-US" sz="3200">
                <a:solidFill>
                  <a:schemeClr val="tx1"/>
                </a:solidFill>
                <a:ea typeface="+mn-ea"/>
              </a:rPr>
              <a:t> </a:t>
            </a:r>
            <a:r>
              <a:rPr lang="en-US" sz="3200" smtClean="0">
                <a:solidFill>
                  <a:schemeClr val="tx1"/>
                </a:solidFill>
                <a:ea typeface="+mn-ea"/>
              </a:rPr>
              <a:t>moral</a:t>
            </a:r>
            <a:r>
              <a:rPr lang="en-US" sz="3200" smtClean="0">
                <a:solidFill>
                  <a:schemeClr val="tx1"/>
                </a:solidFill>
                <a:latin typeface="+mn-lt"/>
                <a:ea typeface="+mn-ea"/>
                <a:cs typeface="+mn-cs"/>
              </a:rPr>
              <a:t> </a:t>
            </a:r>
            <a:r>
              <a:rPr lang="en-US" sz="3200" dirty="0">
                <a:solidFill>
                  <a:schemeClr val="tx1"/>
                </a:solidFill>
                <a:latin typeface="+mn-lt"/>
                <a:ea typeface="+mn-ea"/>
                <a:cs typeface="+mn-cs"/>
              </a:rPr>
              <a:t>theories, </a:t>
            </a:r>
            <a:endParaRPr lang="en-US" sz="3200" dirty="0" smtClean="0">
              <a:solidFill>
                <a:schemeClr val="tx1"/>
              </a:solidFill>
              <a:latin typeface="+mn-lt"/>
              <a:ea typeface="+mn-ea"/>
              <a:cs typeface="+mn-cs"/>
            </a:endParaRPr>
          </a:p>
          <a:p>
            <a:pPr lvl="1"/>
            <a:r>
              <a:rPr lang="en-US" sz="3200" dirty="0" smtClean="0">
                <a:solidFill>
                  <a:schemeClr val="tx1"/>
                </a:solidFill>
                <a:latin typeface="+mn-lt"/>
                <a:ea typeface="+mn-ea"/>
                <a:cs typeface="+mn-cs"/>
              </a:rPr>
              <a:t> fundamentals </a:t>
            </a:r>
            <a:r>
              <a:rPr lang="en-US" sz="3200" dirty="0">
                <a:solidFill>
                  <a:schemeClr val="tx1"/>
                </a:solidFill>
                <a:latin typeface="+mn-lt"/>
                <a:ea typeface="+mn-ea"/>
                <a:cs typeface="+mn-cs"/>
              </a:rPr>
              <a:t>of </a:t>
            </a:r>
            <a:r>
              <a:rPr lang="en-US" sz="3200" dirty="0" smtClean="0">
                <a:solidFill>
                  <a:schemeClr val="tx1"/>
                </a:solidFill>
                <a:latin typeface="+mn-lt"/>
                <a:ea typeface="+mn-ea"/>
                <a:cs typeface="+mn-cs"/>
              </a:rPr>
              <a:t>ethical argumentation</a:t>
            </a:r>
          </a:p>
          <a:p>
            <a:r>
              <a:rPr lang="en-US" sz="3600" b="1" dirty="0" smtClean="0">
                <a:solidFill>
                  <a:schemeClr val="tx1"/>
                </a:solidFill>
                <a:latin typeface="+mn-lt"/>
                <a:ea typeface="+mn-ea"/>
                <a:cs typeface="+mn-cs"/>
              </a:rPr>
              <a:t>Moral </a:t>
            </a:r>
            <a:r>
              <a:rPr lang="en-US" sz="3600" b="1" dirty="0">
                <a:solidFill>
                  <a:schemeClr val="tx1"/>
                </a:solidFill>
                <a:latin typeface="+mn-lt"/>
                <a:ea typeface="+mn-ea"/>
                <a:cs typeface="+mn-cs"/>
              </a:rPr>
              <a:t>theories </a:t>
            </a:r>
            <a:r>
              <a:rPr lang="en-US" sz="3600" b="1" dirty="0" smtClean="0">
                <a:solidFill>
                  <a:schemeClr val="tx1"/>
                </a:solidFill>
                <a:latin typeface="+mn-lt"/>
                <a:ea typeface="+mn-ea"/>
                <a:cs typeface="+mn-cs"/>
              </a:rPr>
              <a:t>useful, can help one:</a:t>
            </a:r>
          </a:p>
          <a:p>
            <a:pPr lvl="1"/>
            <a:r>
              <a:rPr lang="en-US" sz="3200" dirty="0" smtClean="0">
                <a:solidFill>
                  <a:schemeClr val="tx1"/>
                </a:solidFill>
                <a:latin typeface="+mn-lt"/>
                <a:ea typeface="+mn-ea"/>
                <a:cs typeface="+mn-cs"/>
              </a:rPr>
              <a:t> explain </a:t>
            </a:r>
            <a:r>
              <a:rPr lang="en-US" sz="3200" dirty="0">
                <a:solidFill>
                  <a:schemeClr val="tx1"/>
                </a:solidFill>
                <a:latin typeface="+mn-lt"/>
                <a:ea typeface="+mn-ea"/>
                <a:cs typeface="+mn-cs"/>
              </a:rPr>
              <a:t>why one answer might be better than another. </a:t>
            </a:r>
            <a:endParaRPr lang="en-US" sz="3200" dirty="0" smtClean="0">
              <a:solidFill>
                <a:schemeClr val="tx1"/>
              </a:solidFill>
              <a:latin typeface="+mn-lt"/>
              <a:ea typeface="+mn-ea"/>
              <a:cs typeface="+mn-cs"/>
            </a:endParaRPr>
          </a:p>
          <a:p>
            <a:pPr lvl="1"/>
            <a:r>
              <a:rPr lang="en-US" sz="3200" dirty="0" smtClean="0">
                <a:solidFill>
                  <a:schemeClr val="tx1"/>
                </a:solidFill>
                <a:latin typeface="+mn-lt"/>
                <a:ea typeface="+mn-ea"/>
                <a:cs typeface="+mn-cs"/>
              </a:rPr>
              <a:t> figure </a:t>
            </a:r>
            <a:r>
              <a:rPr lang="en-US" sz="3200" dirty="0">
                <a:solidFill>
                  <a:schemeClr val="tx1"/>
                </a:solidFill>
                <a:latin typeface="+mn-lt"/>
                <a:ea typeface="+mn-ea"/>
                <a:cs typeface="+mn-cs"/>
              </a:rPr>
              <a:t>out why </a:t>
            </a:r>
            <a:r>
              <a:rPr lang="en-US" sz="3200" dirty="0" smtClean="0">
                <a:solidFill>
                  <a:schemeClr val="tx1"/>
                </a:solidFill>
                <a:latin typeface="+mn-lt"/>
                <a:ea typeface="+mn-ea"/>
                <a:cs typeface="+mn-cs"/>
              </a:rPr>
              <a:t> one </a:t>
            </a:r>
            <a:r>
              <a:rPr lang="en-US" sz="3200" dirty="0">
                <a:solidFill>
                  <a:schemeClr val="tx1"/>
                </a:solidFill>
                <a:latin typeface="+mn-lt"/>
                <a:ea typeface="+mn-ea"/>
                <a:cs typeface="+mn-cs"/>
              </a:rPr>
              <a:t>might find it difficult to agree with another </a:t>
            </a:r>
            <a:r>
              <a:rPr lang="en-US" sz="3200" dirty="0" smtClean="0">
                <a:solidFill>
                  <a:schemeClr val="tx1"/>
                </a:solidFill>
                <a:latin typeface="+mn-lt"/>
                <a:ea typeface="+mn-ea"/>
                <a:cs typeface="+mn-cs"/>
              </a:rPr>
              <a:t>person about </a:t>
            </a:r>
            <a:r>
              <a:rPr lang="en-US" sz="3200" dirty="0">
                <a:solidFill>
                  <a:schemeClr val="tx1"/>
                </a:solidFill>
                <a:latin typeface="+mn-lt"/>
                <a:ea typeface="+mn-ea"/>
                <a:cs typeface="+mn-cs"/>
              </a:rPr>
              <a:t>the answer to a moral question</a:t>
            </a:r>
            <a:endParaRPr lang="en-US" sz="3200" dirty="0"/>
          </a:p>
        </p:txBody>
      </p:sp>
      <p:sp>
        <p:nvSpPr>
          <p:cNvPr id="8" name="Date Placeholder 1"/>
          <p:cNvSpPr>
            <a:spLocks noGrp="1"/>
          </p:cNvSpPr>
          <p:nvPr>
            <p:ph type="dt" sz="half" idx="10"/>
          </p:nvPr>
        </p:nvSpPr>
        <p:spPr/>
        <p:txBody>
          <a:bodyPr/>
          <a:lstStyle/>
          <a:p>
            <a:r>
              <a:rPr lang="en-US"/>
              <a:t>INTRODUCTION</a:t>
            </a:r>
          </a:p>
        </p:txBody>
      </p:sp>
      <p:sp>
        <p:nvSpPr>
          <p:cNvPr id="10" name="Slide Number Placeholder 3"/>
          <p:cNvSpPr>
            <a:spLocks noGrp="1"/>
          </p:cNvSpPr>
          <p:nvPr>
            <p:ph type="sldNum" sz="quarter" idx="12"/>
          </p:nvPr>
        </p:nvSpPr>
        <p:spPr/>
        <p:txBody>
          <a:bodyPr/>
          <a:lstStyle/>
          <a:p>
            <a:fld id="{4046EDA0-130D-43E7-8393-63DCD7074774}" type="slidenum">
              <a:rPr lang="en-US"/>
              <a:pPr/>
              <a:t>2</a:t>
            </a:fld>
            <a:endParaRPr lang="en-US"/>
          </a:p>
        </p:txBody>
      </p:sp>
      <p:sp>
        <p:nvSpPr>
          <p:cNvPr id="55307" name="Rectangle 11"/>
          <p:cNvSpPr>
            <a:spLocks noChangeArrowheads="1"/>
          </p:cNvSpPr>
          <p:nvPr/>
        </p:nvSpPr>
        <p:spPr bwMode="auto">
          <a:xfrm>
            <a:off x="457200" y="609600"/>
            <a:ext cx="8534400" cy="1143000"/>
          </a:xfrm>
          <a:prstGeom prst="rect">
            <a:avLst/>
          </a:prstGeom>
          <a:noFill/>
          <a:ln w="9525">
            <a:noFill/>
            <a:miter lim="800000"/>
            <a:headEnd/>
            <a:tailEnd/>
          </a:ln>
          <a:effectLst/>
        </p:spPr>
        <p:txBody>
          <a:bodyPr anchor="ctr"/>
          <a:lstStyle/>
          <a:p>
            <a:endParaRPr lang="en-US" sz="3200" b="1" dirty="0" smtClean="0">
              <a:solidFill>
                <a:srgbClr val="FF0066"/>
              </a:solidFill>
              <a:latin typeface="Times New Roman" pitchFamily="18" charset="0"/>
              <a:cs typeface="Arial" charset="0"/>
            </a:endParaRPr>
          </a:p>
          <a:p>
            <a:r>
              <a:rPr lang="en-US" sz="4000" b="1" dirty="0" smtClean="0">
                <a:solidFill>
                  <a:schemeClr val="tx2"/>
                </a:solidFill>
              </a:rPr>
              <a:t> </a:t>
            </a:r>
          </a:p>
          <a:p>
            <a:endParaRPr lang="en-US" sz="3600" b="1" dirty="0">
              <a:solidFill>
                <a:srgbClr val="FF0066"/>
              </a:solidFill>
              <a:latin typeface="Times New Roman" pitchFamily="18" charset="0"/>
              <a:cs typeface="Arial" charset="0"/>
            </a:endParaRPr>
          </a:p>
        </p:txBody>
      </p:sp>
      <p:sp>
        <p:nvSpPr>
          <p:cNvPr id="2" name="TextBox 1"/>
          <p:cNvSpPr txBox="1"/>
          <p:nvPr/>
        </p:nvSpPr>
        <p:spPr>
          <a:xfrm>
            <a:off x="2514600" y="376535"/>
            <a:ext cx="3528530" cy="769441"/>
          </a:xfrm>
          <a:prstGeom prst="rect">
            <a:avLst/>
          </a:prstGeom>
          <a:noFill/>
        </p:spPr>
        <p:txBody>
          <a:bodyPr wrap="none" rtlCol="0">
            <a:spAutoFit/>
          </a:bodyPr>
          <a:lstStyle/>
          <a:p>
            <a:r>
              <a:rPr lang="en-US" sz="4400" dirty="0" smtClean="0"/>
              <a:t>Overview Points</a:t>
            </a:r>
            <a:endParaRPr lang="en-US" sz="4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Key ideas of cultural relativism</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20</a:t>
            </a:fld>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3908" y="685800"/>
            <a:ext cx="9147908" cy="3810000"/>
          </a:xfrm>
          <a:prstGeom prst="rect">
            <a:avLst/>
          </a:prstGeom>
          <a:noFill/>
          <a:ln w="9525">
            <a:noFill/>
            <a:miter lim="800000"/>
            <a:headEnd/>
            <a:tailEnd/>
          </a:ln>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419600"/>
            <a:ext cx="5579843"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br>
              <a:rPr lang="en-US" dirty="0" smtClean="0"/>
            </a:br>
            <a:endParaRPr lang="en-US" dirty="0"/>
          </a:p>
        </p:txBody>
      </p:sp>
      <p:sp>
        <p:nvSpPr>
          <p:cNvPr id="3" name="Content Placeholder 2"/>
          <p:cNvSpPr>
            <a:spLocks noGrp="1"/>
          </p:cNvSpPr>
          <p:nvPr>
            <p:ph idx="1"/>
          </p:nvPr>
        </p:nvSpPr>
        <p:spPr>
          <a:xfrm>
            <a:off x="609600" y="990600"/>
            <a:ext cx="7772400" cy="4724400"/>
          </a:xfrm>
        </p:spPr>
        <p:txBody>
          <a:bodyPr/>
          <a:lstStyle/>
          <a:p>
            <a:r>
              <a:rPr lang="en-US" dirty="0" smtClean="0"/>
              <a:t>One problem with cultural relativism is defining the </a:t>
            </a:r>
            <a:r>
              <a:rPr lang="en-US" dirty="0" smtClean="0">
                <a:solidFill>
                  <a:srgbClr val="FF0000"/>
                </a:solidFill>
              </a:rPr>
              <a:t>boundaries of a culture</a:t>
            </a:r>
            <a:r>
              <a:rPr lang="en-US" dirty="0" smtClean="0"/>
              <a:t>. Clearly, anyone living in the United States today is living in a different culture than someone living in the society of the ancient Aztecs. But how about a man who as of today has lived all of his forty years in rural Alabama verses a woman who has lived all of her twenty years in New York City? Are they members of the same culture?</a:t>
            </a:r>
          </a:p>
          <a:p>
            <a:r>
              <a:rPr lang="en-US" dirty="0" smtClean="0"/>
              <a:t>Give a collection of plausible heuristic rules for determining whether two people belong to the same culture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21</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INTRODUCTION</a:t>
            </a:r>
            <a:endParaRPr lang="en-US"/>
          </a:p>
        </p:txBody>
      </p:sp>
      <p:sp>
        <p:nvSpPr>
          <p:cNvPr id="4" name="Slide Number Placeholder 3"/>
          <p:cNvSpPr>
            <a:spLocks noGrp="1"/>
          </p:cNvSpPr>
          <p:nvPr>
            <p:ph type="sldNum" sz="quarter" idx="12"/>
          </p:nvPr>
        </p:nvSpPr>
        <p:spPr/>
        <p:txBody>
          <a:bodyPr/>
          <a:lstStyle/>
          <a:p>
            <a:fld id="{603EBC65-494D-4715-8AE4-11535797B418}" type="slidenum">
              <a:rPr lang="en-US" smtClean="0"/>
              <a:pPr/>
              <a:t>22</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51913" cy="563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9542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INTRODUCTION</a:t>
            </a:r>
            <a:endParaRPr lang="en-US"/>
          </a:p>
        </p:txBody>
      </p:sp>
      <p:sp>
        <p:nvSpPr>
          <p:cNvPr id="4" name="Slide Number Placeholder 3"/>
          <p:cNvSpPr>
            <a:spLocks noGrp="1"/>
          </p:cNvSpPr>
          <p:nvPr>
            <p:ph type="sldNum" sz="quarter" idx="12"/>
          </p:nvPr>
        </p:nvSpPr>
        <p:spPr/>
        <p:txBody>
          <a:bodyPr/>
          <a:lstStyle/>
          <a:p>
            <a:fld id="{603EBC65-494D-4715-8AE4-11535797B418}" type="slidenum">
              <a:rPr lang="en-US" smtClean="0"/>
              <a:pPr/>
              <a:t>23</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0" y="11724"/>
            <a:ext cx="9062124" cy="6008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390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Virtue Theory</a:t>
            </a:r>
            <a:endParaRPr lang="en-US" dirty="0"/>
          </a:p>
        </p:txBody>
      </p:sp>
      <p:sp>
        <p:nvSpPr>
          <p:cNvPr id="3" name="Content Placeholder 2"/>
          <p:cNvSpPr>
            <a:spLocks noGrp="1"/>
          </p:cNvSpPr>
          <p:nvPr>
            <p:ph idx="1"/>
          </p:nvPr>
        </p:nvSpPr>
        <p:spPr>
          <a:xfrm>
            <a:off x="609600" y="1066800"/>
            <a:ext cx="7772400" cy="4724400"/>
          </a:xfrm>
        </p:spPr>
        <p:txBody>
          <a:bodyPr/>
          <a:lstStyle/>
          <a:p>
            <a:r>
              <a:rPr lang="en-US" dirty="0" smtClean="0"/>
              <a:t>A moral theory that concerns the nature of virtue and what it means to have virtue. </a:t>
            </a:r>
          </a:p>
          <a:p>
            <a:r>
              <a:rPr lang="en-US" dirty="0" smtClean="0"/>
              <a:t>Virtue is more about the </a:t>
            </a:r>
            <a:r>
              <a:rPr lang="en-US" b="1" dirty="0" smtClean="0">
                <a:solidFill>
                  <a:srgbClr val="92D050"/>
                </a:solidFill>
              </a:rPr>
              <a:t>nature of the person </a:t>
            </a:r>
            <a:r>
              <a:rPr lang="en-US" dirty="0" smtClean="0"/>
              <a:t>making a decision, rather than the decision itself. </a:t>
            </a:r>
          </a:p>
          <a:p>
            <a:r>
              <a:rPr lang="en-US" dirty="0" smtClean="0"/>
              <a:t>Introduced by Plato (c. 428 – c. 348 B. C.) in ancient Greece but developed primarily by Aristotle (384-322 B. C.).</a:t>
            </a:r>
          </a:p>
          <a:p>
            <a:r>
              <a:rPr lang="en-US" dirty="0" smtClean="0"/>
              <a:t>answers two questions:</a:t>
            </a:r>
          </a:p>
          <a:p>
            <a:pPr lvl="1"/>
            <a:r>
              <a:rPr lang="en-US" dirty="0" smtClean="0"/>
              <a:t>What does it mean to be “good?”</a:t>
            </a:r>
          </a:p>
          <a:p>
            <a:pPr lvl="1"/>
            <a:r>
              <a:rPr lang="en-US" dirty="0" smtClean="0"/>
              <a:t> How does one become good?</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24</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25</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07" y="246185"/>
            <a:ext cx="8624393"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296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VIRTUES??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5" name="Footer Placeholder 4"/>
          <p:cNvSpPr>
            <a:spLocks noGrp="1"/>
          </p:cNvSpPr>
          <p:nvPr>
            <p:ph type="ftr" sz="quarter" idx="11"/>
          </p:nvPr>
        </p:nvSpPr>
        <p:spPr/>
        <p:txBody>
          <a:bodyPr/>
          <a:lstStyle/>
          <a:p>
            <a:r>
              <a:rPr lang="en-US" smtClean="0"/>
              <a:t>CS346-Spring 98CS446-Fall 06</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26</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48" y="1332523"/>
            <a:ext cx="8305800" cy="170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48" y="3417277"/>
            <a:ext cx="8555760" cy="2069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57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67800" cy="1143000"/>
          </a:xfrm>
        </p:spPr>
        <p:txBody>
          <a:bodyPr/>
          <a:lstStyle/>
          <a:p>
            <a:r>
              <a:rPr lang="en-US" dirty="0" smtClean="0"/>
              <a:t>First question: What does it mean to be good?” </a:t>
            </a:r>
            <a:endParaRPr lang="en-US" dirty="0"/>
          </a:p>
        </p:txBody>
      </p:sp>
      <p:sp>
        <p:nvSpPr>
          <p:cNvPr id="3" name="Content Placeholder 2"/>
          <p:cNvSpPr>
            <a:spLocks noGrp="1"/>
          </p:cNvSpPr>
          <p:nvPr>
            <p:ph idx="1"/>
          </p:nvPr>
        </p:nvSpPr>
        <p:spPr/>
        <p:txBody>
          <a:bodyPr/>
          <a:lstStyle/>
          <a:p>
            <a:r>
              <a:rPr lang="en-US" dirty="0" smtClean="0"/>
              <a:t>Aristotle’s approach: Try to list the virtues characteristic of a good person, such as </a:t>
            </a:r>
          </a:p>
          <a:p>
            <a:pPr lvl="1"/>
            <a:r>
              <a:rPr lang="en-US" dirty="0" smtClean="0"/>
              <a:t>courage, friendliness, and modesty. </a:t>
            </a:r>
          </a:p>
          <a:p>
            <a:pPr lvl="1"/>
            <a:r>
              <a:rPr lang="en-US" dirty="0" smtClean="0"/>
              <a:t>Each virtue is an </a:t>
            </a:r>
            <a:r>
              <a:rPr lang="en-US" dirty="0" smtClean="0">
                <a:solidFill>
                  <a:srgbClr val="FF0000"/>
                </a:solidFill>
              </a:rPr>
              <a:t>ideal mean </a:t>
            </a:r>
            <a:r>
              <a:rPr lang="en-US" dirty="0" smtClean="0"/>
              <a:t>between two extremes of a human characteristic. </a:t>
            </a:r>
          </a:p>
          <a:p>
            <a:pPr lvl="1"/>
            <a:r>
              <a:rPr lang="en-US" dirty="0" smtClean="0"/>
              <a:t>An ideal mean in this context means that it is the half-way point when one considers all relevant factors. For example, courage is the ideal between cowardice and recklessness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27</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28</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309"/>
            <a:ext cx="8763000" cy="465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01662"/>
            <a:ext cx="8798169" cy="1781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747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29</a:t>
            </a:fld>
            <a:endParaRPr 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38" y="328246"/>
            <a:ext cx="8241791" cy="5791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92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587" y="228600"/>
            <a:ext cx="8557121"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961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30</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87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23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question: How does one become good?”</a:t>
            </a:r>
            <a:endParaRPr lang="en-US" dirty="0"/>
          </a:p>
        </p:txBody>
      </p:sp>
      <p:sp>
        <p:nvSpPr>
          <p:cNvPr id="3" name="Content Placeholder 2"/>
          <p:cNvSpPr>
            <a:spLocks noGrp="1"/>
          </p:cNvSpPr>
          <p:nvPr>
            <p:ph idx="1"/>
          </p:nvPr>
        </p:nvSpPr>
        <p:spPr/>
        <p:txBody>
          <a:bodyPr/>
          <a:lstStyle/>
          <a:p>
            <a:r>
              <a:rPr lang="en-US" dirty="0" smtClean="0"/>
              <a:t>Aristotle says that there are two kinds of virtues: </a:t>
            </a:r>
          </a:p>
          <a:p>
            <a:pPr lvl="1"/>
            <a:r>
              <a:rPr lang="en-US" dirty="0" smtClean="0"/>
              <a:t>intellectual virtues acquired through education,</a:t>
            </a:r>
          </a:p>
          <a:p>
            <a:pPr lvl="1"/>
            <a:r>
              <a:rPr lang="en-US" dirty="0" smtClean="0"/>
              <a:t>character virtues developed by habitually acting according to the virtues.</a:t>
            </a:r>
          </a:p>
          <a:p>
            <a:r>
              <a:rPr lang="en-US" dirty="0" smtClean="0"/>
              <a:t>Accordingly moral decision-making boils down to a basic question, “What would a good person do in this situation?” Ethical decision-making based on a virtue theory model of morality would be </a:t>
            </a:r>
            <a:r>
              <a:rPr lang="en-US" i="1" dirty="0" smtClean="0"/>
              <a:t>“What would a virtuous member of this group do in this situation?”</a:t>
            </a:r>
            <a:endParaRPr lang="en-US" i="1"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31</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 y="-23446"/>
            <a:ext cx="7772400" cy="1143000"/>
          </a:xfrm>
        </p:spPr>
        <p:txBody>
          <a:bodyPr/>
          <a:lstStyle/>
          <a:p>
            <a:r>
              <a:rPr lang="en-US" sz="4400" dirty="0" smtClean="0"/>
              <a:t>Key ideas of virtue ethics</a:t>
            </a:r>
            <a:endParaRPr lang="en-US" sz="4400"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32</a:t>
            </a:fld>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0" y="1066799"/>
            <a:ext cx="9144000" cy="1828801"/>
          </a:xfrm>
          <a:prstGeom prst="rect">
            <a:avLst/>
          </a:prstGeom>
          <a:noFill/>
          <a:ln w="9525">
            <a:noFill/>
            <a:miter lim="800000"/>
            <a:headEnd/>
            <a:tailEnd/>
          </a:ln>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76600"/>
            <a:ext cx="7696200" cy="2895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33</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8" y="175846"/>
            <a:ext cx="9114692" cy="544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746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772400" cy="1143000"/>
          </a:xfrm>
        </p:spPr>
        <p:txBody>
          <a:bodyPr/>
          <a:lstStyle/>
          <a:p>
            <a:r>
              <a:rPr lang="en-US" dirty="0" smtClean="0"/>
              <a:t>Utilitarianism and </a:t>
            </a:r>
            <a:r>
              <a:rPr lang="en-US" dirty="0" err="1" smtClean="0"/>
              <a:t>Consequentialism</a:t>
            </a:r>
            <a:endParaRPr lang="en-US" dirty="0"/>
          </a:p>
        </p:txBody>
      </p:sp>
      <p:sp>
        <p:nvSpPr>
          <p:cNvPr id="3" name="Content Placeholder 2"/>
          <p:cNvSpPr>
            <a:spLocks noGrp="1"/>
          </p:cNvSpPr>
          <p:nvPr>
            <p:ph idx="1"/>
          </p:nvPr>
        </p:nvSpPr>
        <p:spPr>
          <a:xfrm>
            <a:off x="152400" y="762000"/>
            <a:ext cx="8839200" cy="4724400"/>
          </a:xfrm>
        </p:spPr>
        <p:txBody>
          <a:bodyPr/>
          <a:lstStyle/>
          <a:p>
            <a:r>
              <a:rPr lang="en-US" dirty="0" smtClean="0"/>
              <a:t>In 1958 G. E. M. </a:t>
            </a:r>
            <a:r>
              <a:rPr lang="en-US" dirty="0" err="1" smtClean="0"/>
              <a:t>Anscombe</a:t>
            </a:r>
            <a:r>
              <a:rPr lang="en-US" dirty="0" smtClean="0"/>
              <a:t> (1919 -2001) introduced </a:t>
            </a:r>
            <a:r>
              <a:rPr lang="en-US" dirty="0"/>
              <a:t>c</a:t>
            </a:r>
            <a:r>
              <a:rPr lang="en-US" dirty="0" smtClean="0"/>
              <a:t>onsequentialism in “Modern Moral Philosophy”</a:t>
            </a:r>
          </a:p>
          <a:p>
            <a:pPr lvl="1"/>
            <a:r>
              <a:rPr lang="en-US" dirty="0" smtClean="0"/>
              <a:t> any theory of ethics that holds that the consequence of an action, not the motivation behind the action, makes the action good or bad.</a:t>
            </a:r>
          </a:p>
          <a:p>
            <a:r>
              <a:rPr lang="en-US" dirty="0" smtClean="0"/>
              <a:t>Philosopher Jeremy Bentham (1748-1832) regarded as the father of utilitarianism </a:t>
            </a:r>
          </a:p>
          <a:p>
            <a:pPr lvl="1"/>
            <a:r>
              <a:rPr lang="en-US" dirty="0" smtClean="0"/>
              <a:t> a </a:t>
            </a:r>
            <a:r>
              <a:rPr lang="en-US" dirty="0" err="1" smtClean="0"/>
              <a:t>consequentialist</a:t>
            </a:r>
            <a:r>
              <a:rPr lang="en-US" dirty="0" smtClean="0"/>
              <a:t> moral theory that says that the right decision is the one that causes the most happiness.</a:t>
            </a:r>
          </a:p>
          <a:p>
            <a:pPr lvl="1"/>
            <a:r>
              <a:rPr lang="en-US" dirty="0" smtClean="0"/>
              <a:t>John Stuart Mill (1806-1873) regarded as its strongest proponent. The principle of utilitarianism says that one ought to do that which causes the greatest utility. Utility in this case means maximizing happiness in the world.  </a:t>
            </a:r>
            <a:endParaRPr lang="en-US" dirty="0"/>
          </a:p>
        </p:txBody>
      </p:sp>
      <p:sp>
        <p:nvSpPr>
          <p:cNvPr id="4" name="Date Placeholder 3"/>
          <p:cNvSpPr>
            <a:spLocks noGrp="1"/>
          </p:cNvSpPr>
          <p:nvPr>
            <p:ph type="dt" sz="half" idx="10"/>
          </p:nvPr>
        </p:nvSpPr>
        <p:spPr>
          <a:xfrm>
            <a:off x="685800" y="6248400"/>
            <a:ext cx="2362200" cy="457200"/>
          </a:xfrm>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34</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772400" cy="1143000"/>
          </a:xfrm>
        </p:spPr>
        <p:txBody>
          <a:bodyPr/>
          <a:lstStyle/>
          <a:p>
            <a:r>
              <a:rPr lang="en-US" dirty="0" smtClean="0"/>
              <a:t>Defining Happiness?</a:t>
            </a:r>
            <a:endParaRPr lang="en-US" dirty="0"/>
          </a:p>
        </p:txBody>
      </p:sp>
      <p:sp>
        <p:nvSpPr>
          <p:cNvPr id="3" name="Content Placeholder 2"/>
          <p:cNvSpPr>
            <a:spLocks noGrp="1"/>
          </p:cNvSpPr>
          <p:nvPr>
            <p:ph idx="1"/>
          </p:nvPr>
        </p:nvSpPr>
        <p:spPr>
          <a:xfrm>
            <a:off x="533400" y="838200"/>
            <a:ext cx="7772400" cy="4724400"/>
          </a:xfrm>
        </p:spPr>
        <p:txBody>
          <a:bodyPr/>
          <a:lstStyle/>
          <a:p>
            <a:r>
              <a:rPr lang="en-US" dirty="0" smtClean="0"/>
              <a:t>According to Mill, </a:t>
            </a:r>
          </a:p>
          <a:p>
            <a:pPr lvl="1"/>
            <a:r>
              <a:rPr lang="en-US" dirty="0" smtClean="0"/>
              <a:t>“happiness  is…pleasure and the absence of pain,” whereas unhappiness means “pain  and the absence of pleasure.” </a:t>
            </a:r>
          </a:p>
          <a:p>
            <a:pPr lvl="1"/>
            <a:r>
              <a:rPr lang="en-US" dirty="0" smtClean="0"/>
              <a:t>important to understand that the pleasure referred to in utilitarianism is not simply physical pleasure but includes mental and emotional pleasure.	</a:t>
            </a:r>
          </a:p>
          <a:p>
            <a:r>
              <a:rPr lang="en-US" dirty="0" smtClean="0"/>
              <a:t> Since maximization of happiness occurs in the future as a consequence of the act, the nature of utilitarianism is necessarily predictive,</a:t>
            </a:r>
          </a:p>
          <a:p>
            <a:pPr lvl="1"/>
            <a:r>
              <a:rPr lang="en-US" dirty="0" smtClean="0"/>
              <a:t> must be able to predict the consequences of a decision to determine significant degree the morality of our actions.</a:t>
            </a:r>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35</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dirty="0" smtClean="0"/>
              <a:t>Two major categories of Utilitarianism</a:t>
            </a:r>
            <a:endParaRPr lang="en-US" dirty="0"/>
          </a:p>
        </p:txBody>
      </p:sp>
      <p:sp>
        <p:nvSpPr>
          <p:cNvPr id="3" name="Content Placeholder 2"/>
          <p:cNvSpPr>
            <a:spLocks noGrp="1"/>
          </p:cNvSpPr>
          <p:nvPr>
            <p:ph idx="1"/>
          </p:nvPr>
        </p:nvSpPr>
        <p:spPr>
          <a:xfrm>
            <a:off x="381000" y="685800"/>
            <a:ext cx="8153400" cy="4724400"/>
          </a:xfrm>
        </p:spPr>
        <p:txBody>
          <a:bodyPr/>
          <a:lstStyle/>
          <a:p>
            <a:r>
              <a:rPr lang="en-US" dirty="0" smtClean="0"/>
              <a:t>Act utilitarianism,</a:t>
            </a:r>
          </a:p>
          <a:p>
            <a:pPr lvl="1"/>
            <a:r>
              <a:rPr lang="en-US" dirty="0" smtClean="0"/>
              <a:t>each ethical choice is evaluated according to whether or not the action taken maximizes happiness, compared to the other options. </a:t>
            </a:r>
          </a:p>
          <a:p>
            <a:r>
              <a:rPr lang="en-US" dirty="0" smtClean="0"/>
              <a:t>Rule utilitarianism,</a:t>
            </a:r>
          </a:p>
          <a:p>
            <a:pPr lvl="1"/>
            <a:r>
              <a:rPr lang="en-US" dirty="0" smtClean="0"/>
              <a:t>select a set of rules, and each act is evaluated as to whether it conforms to them.</a:t>
            </a:r>
          </a:p>
          <a:p>
            <a:pPr lvl="1"/>
            <a:r>
              <a:rPr lang="en-US" dirty="0" smtClean="0"/>
              <a:t>Rules selected so as to maximize happiness if followed faithfully. </a:t>
            </a:r>
          </a:p>
          <a:p>
            <a:pPr lvl="1"/>
            <a:r>
              <a:rPr lang="en-US" dirty="0" smtClean="0"/>
              <a:t>some allowed acts could, in principle, cause unhappiness, and hence be contrary to act utilitarianism. However, the aggregate of acts that follow the rules maximizes happiness, even if not entirely uniformly</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36</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smtClean="0"/>
              <a:t>Act Utilitarianism</a:t>
            </a:r>
            <a:endParaRPr lang="en-US" dirty="0"/>
          </a:p>
        </p:txBody>
      </p:sp>
      <p:sp>
        <p:nvSpPr>
          <p:cNvPr id="3" name="Content Placeholder 2"/>
          <p:cNvSpPr>
            <a:spLocks noGrp="1"/>
          </p:cNvSpPr>
          <p:nvPr>
            <p:ph idx="1"/>
          </p:nvPr>
        </p:nvSpPr>
        <p:spPr>
          <a:xfrm>
            <a:off x="304800" y="762000"/>
            <a:ext cx="8991600" cy="4724400"/>
          </a:xfrm>
        </p:spPr>
        <p:txBody>
          <a:bodyPr/>
          <a:lstStyle/>
          <a:p>
            <a:r>
              <a:rPr lang="en-US" dirty="0" smtClean="0"/>
              <a:t>greatest happiness principle, often phrased as </a:t>
            </a:r>
            <a:r>
              <a:rPr lang="en-US" b="1" i="1" dirty="0" smtClean="0">
                <a:solidFill>
                  <a:schemeClr val="bg2">
                    <a:lumMod val="40000"/>
                    <a:lumOff val="60000"/>
                  </a:schemeClr>
                </a:solidFill>
              </a:rPr>
              <a:t>“the greatest good for the greatest number.” </a:t>
            </a:r>
          </a:p>
          <a:p>
            <a:r>
              <a:rPr lang="en-US" dirty="0" smtClean="0"/>
              <a:t>Process of calculating action leading  to the greatest happiness is sometimes called </a:t>
            </a:r>
            <a:r>
              <a:rPr lang="en-US" b="1" dirty="0" smtClean="0">
                <a:solidFill>
                  <a:srgbClr val="33CC33"/>
                </a:solidFill>
              </a:rPr>
              <a:t>utilitarian calculus</a:t>
            </a:r>
            <a:r>
              <a:rPr lang="en-US" dirty="0" smtClean="0">
                <a:solidFill>
                  <a:srgbClr val="33CC33"/>
                </a:solidFill>
              </a:rPr>
              <a:t>. </a:t>
            </a:r>
            <a:r>
              <a:rPr lang="en-US" dirty="0" smtClean="0"/>
              <a:t>Calculations done frequently by ordinary persons.</a:t>
            </a:r>
            <a:br>
              <a:rPr lang="en-US" dirty="0" smtClean="0"/>
            </a:br>
            <a:r>
              <a:rPr lang="en-US" dirty="0" smtClean="0"/>
              <a:t>Factors complicating the calculation:</a:t>
            </a:r>
          </a:p>
          <a:p>
            <a:pPr lvl="1"/>
            <a:r>
              <a:rPr lang="en-US" dirty="0" smtClean="0"/>
              <a:t>Some pleasures are different from others in quality, and so count either more or less than others.</a:t>
            </a:r>
          </a:p>
          <a:p>
            <a:pPr lvl="1"/>
            <a:r>
              <a:rPr lang="en-US" dirty="0" smtClean="0"/>
              <a:t>Hard to know whether a particular action will actually make another person happier or not.</a:t>
            </a:r>
          </a:p>
          <a:p>
            <a:pPr lvl="1"/>
            <a:r>
              <a:rPr lang="en-US" dirty="0" smtClean="0"/>
              <a:t> Many decisions affect thousands or millions of people for dozens or hundreds of years, which makes their impact on total happiness very hard to estimate.</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37</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661763"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90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of Utilitarianism Calculation</a:t>
            </a:r>
            <a:br>
              <a:rPr lang="en-US" dirty="0" smtClean="0"/>
            </a:br>
            <a:r>
              <a:rPr lang="en-US" dirty="0" smtClean="0"/>
              <a:t>Resulted in Rule Utilitarianism</a:t>
            </a:r>
            <a:endParaRPr lang="en-US" dirty="0"/>
          </a:p>
        </p:txBody>
      </p:sp>
      <p:sp>
        <p:nvSpPr>
          <p:cNvPr id="3" name="Content Placeholder 2"/>
          <p:cNvSpPr>
            <a:spLocks noGrp="1"/>
          </p:cNvSpPr>
          <p:nvPr>
            <p:ph idx="1"/>
          </p:nvPr>
        </p:nvSpPr>
        <p:spPr>
          <a:xfrm>
            <a:off x="685800" y="1371600"/>
            <a:ext cx="8458200" cy="4724400"/>
          </a:xfrm>
        </p:spPr>
        <p:txBody>
          <a:bodyPr/>
          <a:lstStyle/>
          <a:p>
            <a:r>
              <a:rPr lang="en-US" dirty="0" smtClean="0"/>
              <a:t>Acceptance of </a:t>
            </a:r>
            <a:r>
              <a:rPr lang="en-US" dirty="0" smtClean="0">
                <a:solidFill>
                  <a:srgbClr val="FF0000"/>
                </a:solidFill>
              </a:rPr>
              <a:t>act utilitarianism </a:t>
            </a:r>
            <a:r>
              <a:rPr lang="en-US" dirty="0" smtClean="0"/>
              <a:t>as a definition of morality suggests one has duty to try to be aware of relative information in decision making</a:t>
            </a:r>
          </a:p>
          <a:p>
            <a:r>
              <a:rPr lang="en-US" dirty="0" smtClean="0"/>
              <a:t>If acting morally requires you to make such predictions, then acting morally would require you to prepare yourself for that as best you can. </a:t>
            </a:r>
          </a:p>
          <a:p>
            <a:r>
              <a:rPr lang="en-US" dirty="0" smtClean="0"/>
              <a:t>Trying to be as capable as possible with such calculations is still very difficult to do. Making such calculations can lead to error. That was, in large part, the reason </a:t>
            </a:r>
            <a:r>
              <a:rPr lang="en-US" dirty="0" smtClean="0">
                <a:solidFill>
                  <a:srgbClr val="FF0000"/>
                </a:solidFill>
              </a:rPr>
              <a:t>rule utilitarianism </a:t>
            </a:r>
            <a:r>
              <a:rPr lang="en-US" dirty="0" smtClean="0"/>
              <a:t>was introduced. </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39</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529824"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298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Suppose your friend has a valuable antique. She does not know it is valuable and throws it away. Would you then be at liberty to take it from her trash can? After all, to do so would not decrease her happiness because she has no knowledge of the article’s value. Support your answer using an act utilitarian argument.</a:t>
            </a:r>
          </a:p>
          <a:p>
            <a:r>
              <a:rPr lang="en-US" dirty="0" smtClean="0"/>
              <a:t>Does being a utilitarian imply that one must accept the </a:t>
            </a:r>
            <a:r>
              <a:rPr lang="en-US" i="1" dirty="0" smtClean="0"/>
              <a:t>“no harm, no foul” </a:t>
            </a:r>
            <a:r>
              <a:rPr lang="en-US" dirty="0" smtClean="0"/>
              <a:t>principle? Explain why or why not.</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40</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Utilitarianism</a:t>
            </a:r>
            <a:endParaRPr lang="en-US" dirty="0"/>
          </a:p>
        </p:txBody>
      </p:sp>
      <p:sp>
        <p:nvSpPr>
          <p:cNvPr id="3" name="Content Placeholder 2"/>
          <p:cNvSpPr>
            <a:spLocks noGrp="1"/>
          </p:cNvSpPr>
          <p:nvPr>
            <p:ph idx="1"/>
          </p:nvPr>
        </p:nvSpPr>
        <p:spPr/>
        <p:txBody>
          <a:bodyPr/>
          <a:lstStyle/>
          <a:p>
            <a:r>
              <a:rPr lang="en-US" dirty="0" smtClean="0"/>
              <a:t>Basic premise is that easy-to-follow rules will lead to fewer calculations. </a:t>
            </a:r>
          </a:p>
          <a:p>
            <a:r>
              <a:rPr lang="en-US" dirty="0" smtClean="0"/>
              <a:t>The rules can be examined at length by experts, and thus will increase utility (happiness) better than act utilitarianism</a:t>
            </a:r>
          </a:p>
          <a:p>
            <a:r>
              <a:rPr lang="en-US" dirty="0" smtClean="0"/>
              <a:t>But in some cases individual acts may decrease utility.</a:t>
            </a:r>
          </a:p>
          <a:p>
            <a:r>
              <a:rPr lang="en-US" dirty="0" smtClean="0"/>
              <a:t>adopt a set of rules and then violate them only in the case where compelling evidence indicates that utility is increased by such a violation.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41</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1143000"/>
          </a:xfrm>
        </p:spPr>
        <p:txBody>
          <a:bodyPr/>
          <a:lstStyle/>
          <a:p>
            <a:r>
              <a:rPr lang="en-US" dirty="0" smtClean="0"/>
              <a:t>Working Set  </a:t>
            </a:r>
            <a:br>
              <a:rPr lang="en-US" dirty="0" smtClean="0"/>
            </a:br>
            <a:r>
              <a:rPr lang="en-US" dirty="0" smtClean="0"/>
              <a:t> Rules of common morality Bernard </a:t>
            </a:r>
            <a:r>
              <a:rPr lang="en-US" dirty="0" err="1" smtClean="0"/>
              <a:t>Gert</a:t>
            </a:r>
            <a:endParaRPr lang="en-US" dirty="0"/>
          </a:p>
        </p:txBody>
      </p:sp>
      <p:sp>
        <p:nvSpPr>
          <p:cNvPr id="3" name="Content Placeholder 2"/>
          <p:cNvSpPr>
            <a:spLocks noGrp="1"/>
          </p:cNvSpPr>
          <p:nvPr>
            <p:ph idx="1"/>
          </p:nvPr>
        </p:nvSpPr>
        <p:spPr>
          <a:xfrm>
            <a:off x="609600" y="1143000"/>
            <a:ext cx="7772400" cy="4724400"/>
          </a:xfrm>
        </p:spPr>
        <p:txBody>
          <a:bodyPr/>
          <a:lstStyle/>
          <a:p>
            <a:pPr>
              <a:buNone/>
            </a:pPr>
            <a:r>
              <a:rPr lang="en-US" dirty="0" smtClean="0"/>
              <a:t>1. Do not kill.</a:t>
            </a:r>
          </a:p>
          <a:p>
            <a:pPr>
              <a:buNone/>
            </a:pPr>
            <a:r>
              <a:rPr lang="en-US" dirty="0" smtClean="0"/>
              <a:t>2. Do not cause pain.</a:t>
            </a:r>
          </a:p>
          <a:p>
            <a:pPr>
              <a:buNone/>
            </a:pPr>
            <a:r>
              <a:rPr lang="en-US" dirty="0" smtClean="0"/>
              <a:t>3. Do not disable.</a:t>
            </a:r>
          </a:p>
          <a:p>
            <a:pPr>
              <a:buNone/>
            </a:pPr>
            <a:r>
              <a:rPr lang="en-US" dirty="0" smtClean="0"/>
              <a:t>4. Do not deprive of freedom.</a:t>
            </a:r>
          </a:p>
          <a:p>
            <a:pPr>
              <a:buNone/>
            </a:pPr>
            <a:r>
              <a:rPr lang="en-US" dirty="0" smtClean="0"/>
              <a:t>5. Do not deprive of pleasure.</a:t>
            </a:r>
          </a:p>
          <a:p>
            <a:pPr>
              <a:buNone/>
            </a:pPr>
            <a:r>
              <a:rPr lang="en-US" dirty="0" smtClean="0"/>
              <a:t>6. Do not deceive.</a:t>
            </a:r>
          </a:p>
          <a:p>
            <a:pPr>
              <a:buNone/>
            </a:pPr>
            <a:r>
              <a:rPr lang="en-US" dirty="0" smtClean="0"/>
              <a:t>7. Keep your promises.</a:t>
            </a:r>
          </a:p>
          <a:p>
            <a:pPr>
              <a:buNone/>
            </a:pPr>
            <a:r>
              <a:rPr lang="en-US" dirty="0" smtClean="0"/>
              <a:t>8. Do not cheat.</a:t>
            </a:r>
          </a:p>
          <a:p>
            <a:pPr>
              <a:buNone/>
            </a:pPr>
            <a:r>
              <a:rPr lang="en-US" dirty="0" smtClean="0"/>
              <a:t>9. Obey the law.</a:t>
            </a:r>
          </a:p>
          <a:p>
            <a:pPr>
              <a:buNone/>
            </a:pPr>
            <a:r>
              <a:rPr lang="en-US" dirty="0" smtClean="0"/>
              <a:t>10. Do your duty.</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42</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72400" cy="1143000"/>
          </a:xfrm>
        </p:spPr>
        <p:txBody>
          <a:bodyPr/>
          <a:lstStyle/>
          <a:p>
            <a:r>
              <a:rPr lang="en-US" dirty="0" smtClean="0"/>
              <a:t>Key ideas of utilitarianism</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43</a:t>
            </a:fld>
            <a:endParaRPr lang="en-US"/>
          </a:p>
        </p:txBody>
      </p:sp>
      <p:pic>
        <p:nvPicPr>
          <p:cNvPr id="3075" name="Picture 3"/>
          <p:cNvPicPr>
            <a:picLocks noChangeAspect="1" noChangeArrowheads="1"/>
          </p:cNvPicPr>
          <p:nvPr/>
        </p:nvPicPr>
        <p:blipFill>
          <a:blip r:embed="rId2" cstate="print"/>
          <a:srcRect/>
          <a:stretch>
            <a:fillRect/>
          </a:stretch>
        </p:blipFill>
        <p:spPr bwMode="auto">
          <a:xfrm>
            <a:off x="0" y="1219200"/>
            <a:ext cx="9131300" cy="48006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Suppose you are in a lifeboat with several other act </a:t>
            </a:r>
            <a:r>
              <a:rPr lang="en-US" dirty="0" err="1" smtClean="0"/>
              <a:t>utilitarians</a:t>
            </a:r>
            <a:r>
              <a:rPr lang="en-US" dirty="0" smtClean="0"/>
              <a:t>. The lifeboat is overloaded and so the heaviest people in boat are thrown overboard until the lifeboat is no longer overloaded. Was that a moral act? Explain.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44</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72400" cy="1143000"/>
          </a:xfrm>
        </p:spPr>
        <p:txBody>
          <a:bodyPr/>
          <a:lstStyle/>
          <a:p>
            <a:r>
              <a:rPr lang="en-US" dirty="0" smtClean="0"/>
              <a:t>Deontological Ethics</a:t>
            </a:r>
            <a:endParaRPr lang="en-US" dirty="0"/>
          </a:p>
        </p:txBody>
      </p:sp>
      <p:sp>
        <p:nvSpPr>
          <p:cNvPr id="3" name="Content Placeholder 2"/>
          <p:cNvSpPr>
            <a:spLocks noGrp="1"/>
          </p:cNvSpPr>
          <p:nvPr>
            <p:ph idx="1"/>
          </p:nvPr>
        </p:nvSpPr>
        <p:spPr>
          <a:xfrm>
            <a:off x="457200" y="1143000"/>
            <a:ext cx="7772400" cy="4724400"/>
          </a:xfrm>
        </p:spPr>
        <p:txBody>
          <a:bodyPr/>
          <a:lstStyle/>
          <a:p>
            <a:r>
              <a:rPr lang="en-US" dirty="0" smtClean="0"/>
              <a:t>focuses on rights, duties,  obligations, and rules. Hence, according to these theories, some rules must be followed, even if following a particular rule would result in a bad end. </a:t>
            </a:r>
          </a:p>
          <a:p>
            <a:r>
              <a:rPr lang="en-US" dirty="0" smtClean="0"/>
              <a:t>Many types of deontological ethics,</a:t>
            </a:r>
          </a:p>
          <a:p>
            <a:r>
              <a:rPr lang="en-US" dirty="0" smtClean="0"/>
              <a:t>Examine the one expressed in the moral theories of the German philosopher, Immanuel  Kant (1724-1804). </a:t>
            </a:r>
          </a:p>
          <a:p>
            <a:pPr lvl="1"/>
            <a:r>
              <a:rPr lang="en-US" dirty="0" smtClean="0"/>
              <a:t>virtually all deontological theories owe something to Kant.  </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45</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1143000"/>
          </a:xfrm>
        </p:spPr>
        <p:txBody>
          <a:bodyPr/>
          <a:lstStyle/>
          <a:p>
            <a:r>
              <a:rPr lang="en-US" dirty="0" smtClean="0"/>
              <a:t>Deontological Ethics</a:t>
            </a:r>
            <a:endParaRPr lang="en-US" dirty="0"/>
          </a:p>
        </p:txBody>
      </p:sp>
      <p:sp>
        <p:nvSpPr>
          <p:cNvPr id="3" name="Content Placeholder 2"/>
          <p:cNvSpPr>
            <a:spLocks noGrp="1"/>
          </p:cNvSpPr>
          <p:nvPr>
            <p:ph idx="1"/>
          </p:nvPr>
        </p:nvSpPr>
        <p:spPr>
          <a:xfrm>
            <a:off x="304800" y="914400"/>
            <a:ext cx="8686800" cy="4724400"/>
          </a:xfrm>
        </p:spPr>
        <p:txBody>
          <a:bodyPr/>
          <a:lstStyle/>
          <a:p>
            <a:r>
              <a:rPr lang="en-US" dirty="0" smtClean="0"/>
              <a:t>Kant, differs from </a:t>
            </a:r>
            <a:r>
              <a:rPr lang="en-US" dirty="0" err="1" smtClean="0"/>
              <a:t>utiliarianism</a:t>
            </a:r>
            <a:r>
              <a:rPr lang="en-US" dirty="0" smtClean="0"/>
              <a:t> since he says “Nothing … [can] be called ‘good’ without qualification except a good will” </a:t>
            </a:r>
          </a:p>
          <a:p>
            <a:r>
              <a:rPr lang="en-US" dirty="0" smtClean="0"/>
              <a:t> A good will in Kant’s terminology is the will of a person to act solely according to a code of morality based </a:t>
            </a:r>
            <a:r>
              <a:rPr lang="en-US" dirty="0" smtClean="0">
                <a:solidFill>
                  <a:srgbClr val="FF0000"/>
                </a:solidFill>
              </a:rPr>
              <a:t>purely in reason</a:t>
            </a:r>
            <a:r>
              <a:rPr lang="en-US" dirty="0" smtClean="0"/>
              <a:t>. </a:t>
            </a:r>
          </a:p>
          <a:p>
            <a:r>
              <a:rPr lang="en-US" dirty="0" smtClean="0"/>
              <a:t>Every act is thus moral or immoral according to whether it is consistent with the good will. </a:t>
            </a:r>
          </a:p>
          <a:p>
            <a:r>
              <a:rPr lang="en-US" dirty="0" smtClean="0"/>
              <a:t>Since every being capable of rational thought ought to follow the same moral rules, he set out to find rules that  could be proven correct simply based on </a:t>
            </a:r>
            <a:r>
              <a:rPr lang="en-US" dirty="0" smtClean="0">
                <a:solidFill>
                  <a:srgbClr val="FF0000"/>
                </a:solidFill>
              </a:rPr>
              <a:t>reason and logic.</a:t>
            </a:r>
            <a:endParaRPr lang="en-US" dirty="0">
              <a:solidFill>
                <a:srgbClr val="FF0000"/>
              </a:solidFill>
            </a:endParaRPr>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46</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458200" cy="1143000"/>
          </a:xfrm>
        </p:spPr>
        <p:txBody>
          <a:bodyPr/>
          <a:lstStyle/>
          <a:p>
            <a:r>
              <a:rPr lang="en-US" dirty="0" smtClean="0"/>
              <a:t>Categorical Imperative: Kant’s contribution</a:t>
            </a:r>
            <a:endParaRPr lang="en-US" dirty="0"/>
          </a:p>
        </p:txBody>
      </p:sp>
      <p:sp>
        <p:nvSpPr>
          <p:cNvPr id="3" name="Content Placeholder 2"/>
          <p:cNvSpPr>
            <a:spLocks noGrp="1"/>
          </p:cNvSpPr>
          <p:nvPr>
            <p:ph idx="1"/>
          </p:nvPr>
        </p:nvSpPr>
        <p:spPr>
          <a:xfrm>
            <a:off x="381000" y="914400"/>
            <a:ext cx="7772400" cy="4724400"/>
          </a:xfrm>
        </p:spPr>
        <p:txBody>
          <a:bodyPr/>
          <a:lstStyle/>
          <a:p>
            <a:r>
              <a:rPr lang="en-US" dirty="0" smtClean="0"/>
              <a:t> “Categorical” means absolute, unconditional, and an end in itself,</a:t>
            </a:r>
          </a:p>
          <a:p>
            <a:r>
              <a:rPr lang="en-US" dirty="0" smtClean="0"/>
              <a:t>“imperative” means a command.</a:t>
            </a:r>
          </a:p>
          <a:p>
            <a:r>
              <a:rPr lang="en-US" dirty="0" smtClean="0"/>
              <a:t>rule that must always be followed by all rational beings.</a:t>
            </a:r>
          </a:p>
          <a:p>
            <a:r>
              <a:rPr lang="en-US" dirty="0" smtClean="0"/>
              <a:t>Two of Kant’s categorical imperatives:</a:t>
            </a:r>
          </a:p>
          <a:p>
            <a:pPr lvl="1"/>
            <a:r>
              <a:rPr lang="en-US" dirty="0" smtClean="0"/>
              <a:t>Universal law of nature—Act only according to maxims (principles) that could be adopted as universal laws.</a:t>
            </a:r>
          </a:p>
          <a:p>
            <a:pPr lvl="1"/>
            <a:r>
              <a:rPr lang="en-US" dirty="0" smtClean="0"/>
              <a:t>Principle of the end in itself—Treat humans, both yourself and others, always as ends in themselves, and never merely as a means to an end.</a:t>
            </a:r>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47</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43000"/>
          </a:xfrm>
        </p:spPr>
        <p:txBody>
          <a:bodyPr/>
          <a:lstStyle/>
          <a:p>
            <a:r>
              <a:rPr lang="en-US" dirty="0" smtClean="0"/>
              <a:t>Universal law of nature</a:t>
            </a:r>
            <a:endParaRPr lang="en-US" dirty="0"/>
          </a:p>
        </p:txBody>
      </p:sp>
      <p:sp>
        <p:nvSpPr>
          <p:cNvPr id="3" name="Content Placeholder 2"/>
          <p:cNvSpPr>
            <a:spLocks noGrp="1"/>
          </p:cNvSpPr>
          <p:nvPr>
            <p:ph idx="1"/>
          </p:nvPr>
        </p:nvSpPr>
        <p:spPr>
          <a:xfrm>
            <a:off x="381000" y="914400"/>
            <a:ext cx="8458200" cy="4724400"/>
          </a:xfrm>
        </p:spPr>
        <p:txBody>
          <a:bodyPr/>
          <a:lstStyle/>
          <a:p>
            <a:r>
              <a:rPr lang="en-US" dirty="0" smtClean="0"/>
              <a:t>can be used to construct a mathematical-like proof that a maxim is not morally acceptable.</a:t>
            </a:r>
          </a:p>
          <a:p>
            <a:r>
              <a:rPr lang="en-US" dirty="0" smtClean="0"/>
              <a:t>Example maxim “It is always morally acceptable to steal anything that you want.” </a:t>
            </a:r>
          </a:p>
          <a:p>
            <a:r>
              <a:rPr lang="en-US" dirty="0" smtClean="0"/>
              <a:t>Kantian argument:</a:t>
            </a:r>
          </a:p>
          <a:p>
            <a:pPr lvl="1"/>
            <a:r>
              <a:rPr lang="en-US" dirty="0" smtClean="0"/>
              <a:t> If it is okay to steal, then we should not expect to have any personal property.</a:t>
            </a:r>
          </a:p>
          <a:p>
            <a:pPr lvl="1"/>
            <a:r>
              <a:rPr lang="en-US" dirty="0" smtClean="0"/>
              <a:t>If there is no such thing as personal property, then there is no such thing as “stealing.”</a:t>
            </a:r>
          </a:p>
          <a:p>
            <a:pPr lvl="1"/>
            <a:r>
              <a:rPr lang="en-US" dirty="0" smtClean="0"/>
              <a:t> Hence, the maxim is logically invalid; either there is no such thing as stealing  (so the maxim is invalid), or stealing is wrong (so the maxim is invalid).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48</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600" cy="1143000"/>
          </a:xfrm>
        </p:spPr>
        <p:txBody>
          <a:bodyPr/>
          <a:lstStyle/>
          <a:p>
            <a:r>
              <a:rPr lang="en-US" dirty="0" smtClean="0"/>
              <a:t>Moral Quandaries with Deontological Ethics</a:t>
            </a:r>
            <a:endParaRPr lang="en-US" dirty="0"/>
          </a:p>
        </p:txBody>
      </p:sp>
      <p:sp>
        <p:nvSpPr>
          <p:cNvPr id="3" name="Content Placeholder 2"/>
          <p:cNvSpPr>
            <a:spLocks noGrp="1"/>
          </p:cNvSpPr>
          <p:nvPr>
            <p:ph idx="1"/>
          </p:nvPr>
        </p:nvSpPr>
        <p:spPr/>
        <p:txBody>
          <a:bodyPr/>
          <a:lstStyle/>
          <a:p>
            <a:r>
              <a:rPr lang="en-US" dirty="0" smtClean="0"/>
              <a:t>As with </a:t>
            </a:r>
            <a:r>
              <a:rPr lang="en-US" dirty="0" err="1" smtClean="0"/>
              <a:t>consequentialism</a:t>
            </a:r>
            <a:r>
              <a:rPr lang="en-US" dirty="0" smtClean="0"/>
              <a:t>, deontological ethics can lead us into a number of moral quandaries.</a:t>
            </a:r>
          </a:p>
          <a:p>
            <a:r>
              <a:rPr lang="en-US" dirty="0" smtClean="0"/>
              <a:t>The lack of exceptions to the rules is a particular problem with deontological ethics.</a:t>
            </a:r>
          </a:p>
          <a:p>
            <a:r>
              <a:rPr lang="en-US" dirty="0" smtClean="0"/>
              <a:t>Example:   Lie to killer at the door. </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49</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8" y="0"/>
            <a:ext cx="8880231" cy="613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8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772400" cy="1143000"/>
          </a:xfrm>
        </p:spPr>
        <p:txBody>
          <a:bodyPr/>
          <a:lstStyle/>
          <a:p>
            <a:r>
              <a:rPr lang="en-US" sz="4000" dirty="0" smtClean="0"/>
              <a:t>Key ideas of deontological ethic</a:t>
            </a:r>
            <a:r>
              <a:rPr lang="en-US" dirty="0" smtClean="0"/>
              <a:t>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50</a:t>
            </a:fld>
            <a:endParaRPr lang="en-US"/>
          </a:p>
        </p:txBody>
      </p:sp>
      <p:pic>
        <p:nvPicPr>
          <p:cNvPr id="8194" name="Picture 2"/>
          <p:cNvPicPr>
            <a:picLocks noGrp="1" noChangeAspect="1" noChangeArrowheads="1"/>
          </p:cNvPicPr>
          <p:nvPr>
            <p:ph idx="1"/>
          </p:nvPr>
        </p:nvPicPr>
        <p:blipFill>
          <a:blip r:embed="rId2" cstate="print"/>
          <a:srcRect/>
          <a:stretch>
            <a:fillRect/>
          </a:stretch>
        </p:blipFill>
        <p:spPr bwMode="auto">
          <a:xfrm>
            <a:off x="0" y="1447800"/>
            <a:ext cx="9143999" cy="4267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Suppose student A asks to copy student B’s paper, and student B agrees. Using the principle of the end in itself, argue that both students (not just student A) have acted immorally.</a:t>
            </a:r>
          </a:p>
          <a:p>
            <a:r>
              <a:rPr lang="en-US" dirty="0" smtClean="0"/>
              <a:t>Consider the maxim “It is always morally acceptable to lie.” In the spirit of the universal law of nature, prove that this maxim cannot be universally adopted. (Hint: If everyone lied whenever it was convenient, would lying still be useful?)</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51</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52</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52400"/>
            <a:ext cx="8665669"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957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772400" cy="1143000"/>
          </a:xfrm>
        </p:spPr>
        <p:txBody>
          <a:bodyPr/>
          <a:lstStyle/>
          <a:p>
            <a:r>
              <a:rPr lang="en-US" dirty="0" err="1" smtClean="0"/>
              <a:t>Contractarianism</a:t>
            </a:r>
            <a:endParaRPr lang="en-US" dirty="0"/>
          </a:p>
        </p:txBody>
      </p:sp>
      <p:sp>
        <p:nvSpPr>
          <p:cNvPr id="3" name="Content Placeholder 2"/>
          <p:cNvSpPr>
            <a:spLocks noGrp="1"/>
          </p:cNvSpPr>
          <p:nvPr>
            <p:ph idx="1"/>
          </p:nvPr>
        </p:nvSpPr>
        <p:spPr>
          <a:xfrm>
            <a:off x="304800" y="914400"/>
            <a:ext cx="8534400" cy="4724400"/>
          </a:xfrm>
        </p:spPr>
        <p:txBody>
          <a:bodyPr/>
          <a:lstStyle/>
          <a:p>
            <a:r>
              <a:rPr lang="en-US" dirty="0" smtClean="0"/>
              <a:t>Both a political theory and a moral theory</a:t>
            </a:r>
          </a:p>
          <a:p>
            <a:r>
              <a:rPr lang="en-US" dirty="0" smtClean="0"/>
              <a:t>Some of its attributes can be merged with </a:t>
            </a:r>
            <a:r>
              <a:rPr lang="en-US" dirty="0" err="1" smtClean="0"/>
              <a:t>consequentialist</a:t>
            </a:r>
            <a:r>
              <a:rPr lang="en-US" dirty="0" smtClean="0"/>
              <a:t> theories or with deontological theories, i.e., </a:t>
            </a:r>
            <a:r>
              <a:rPr lang="en-US" dirty="0" err="1" smtClean="0"/>
              <a:t>contractarian</a:t>
            </a:r>
            <a:r>
              <a:rPr lang="en-US" dirty="0" smtClean="0"/>
              <a:t> versions of each. </a:t>
            </a:r>
          </a:p>
          <a:p>
            <a:r>
              <a:rPr lang="en-US" dirty="0" smtClean="0"/>
              <a:t>Stems from English philosopher Thomas Hobbes (1588-1679).</a:t>
            </a:r>
          </a:p>
          <a:p>
            <a:r>
              <a:rPr lang="en-US" dirty="0" smtClean="0"/>
              <a:t>Premise: people are rational beings who wish to promote their own self-interests, and the best way of doing that is to promote the common interests of society.</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53</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r>
              <a:rPr lang="en-US" dirty="0" smtClean="0"/>
              <a:t>enter into contracts in which each party agrees to certain obligations in exchange for other benefits. </a:t>
            </a:r>
          </a:p>
          <a:p>
            <a:r>
              <a:rPr lang="en-US" dirty="0" smtClean="0"/>
              <a:t>Such contracts are often implicit (that is, never explicitly articulated) but  are real and enforced by social norms and by political institutions.</a:t>
            </a:r>
          </a:p>
          <a:p>
            <a:r>
              <a:rPr lang="en-US" dirty="0" smtClean="0"/>
              <a:t>The claim: in this way, a person can serve his or her own self-interest while at the same time acting for the public good.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54</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a:t>
            </a:r>
            <a:endParaRPr lang="en-US" dirty="0"/>
          </a:p>
        </p:txBody>
      </p:sp>
      <p:sp>
        <p:nvSpPr>
          <p:cNvPr id="3" name="Content Placeholder 2"/>
          <p:cNvSpPr>
            <a:spLocks noGrp="1"/>
          </p:cNvSpPr>
          <p:nvPr>
            <p:ph idx="1"/>
          </p:nvPr>
        </p:nvSpPr>
        <p:spPr/>
        <p:txBody>
          <a:bodyPr/>
          <a:lstStyle/>
          <a:p>
            <a:r>
              <a:rPr lang="en-US" dirty="0" smtClean="0"/>
              <a:t>“Is a person’s self-interest really maximized by acting for the public good?”</a:t>
            </a:r>
          </a:p>
          <a:p>
            <a:r>
              <a:rPr lang="en-US" dirty="0" smtClean="0"/>
              <a:t>A branch of mathematics in which an individual (a player) makes choices that potentially create points for the player. The number of points a player wins depends on his or her choices and on the choices of other players.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55</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10600" cy="1143000"/>
          </a:xfrm>
        </p:spPr>
        <p:txBody>
          <a:bodyPr/>
          <a:lstStyle/>
          <a:p>
            <a:r>
              <a:rPr lang="en-US" dirty="0" smtClean="0"/>
              <a:t>Prisoner’s Dilemma Robert Axelrod Version</a:t>
            </a:r>
            <a:endParaRPr lang="en-US" dirty="0"/>
          </a:p>
        </p:txBody>
      </p:sp>
      <p:sp>
        <p:nvSpPr>
          <p:cNvPr id="3" name="Content Placeholder 2"/>
          <p:cNvSpPr>
            <a:spLocks noGrp="1"/>
          </p:cNvSpPr>
          <p:nvPr>
            <p:ph idx="1"/>
          </p:nvPr>
        </p:nvSpPr>
        <p:spPr>
          <a:xfrm>
            <a:off x="152400" y="762000"/>
            <a:ext cx="8610600" cy="4953000"/>
          </a:xfrm>
        </p:spPr>
        <p:txBody>
          <a:bodyPr/>
          <a:lstStyle/>
          <a:p>
            <a:pPr>
              <a:buNone/>
            </a:pPr>
            <a:r>
              <a:rPr lang="en-US" dirty="0" smtClean="0"/>
              <a:t>Two prisoners are being held by police in the investigation of a crime. Each is interrogated individually and given the following choices.</a:t>
            </a:r>
          </a:p>
          <a:p>
            <a:pPr>
              <a:buNone/>
            </a:pPr>
            <a:r>
              <a:rPr lang="en-US" dirty="0" smtClean="0"/>
              <a:t>	1)  If you both testify against the other, your prison sentence will be five years each.</a:t>
            </a:r>
          </a:p>
          <a:p>
            <a:pPr>
              <a:buNone/>
            </a:pPr>
            <a:r>
              <a:rPr lang="en-US" dirty="0" smtClean="0"/>
              <a:t>	2)  If both are silent, you will both get six months.</a:t>
            </a:r>
          </a:p>
          <a:p>
            <a:pPr>
              <a:buNone/>
            </a:pPr>
            <a:r>
              <a:rPr lang="en-US" dirty="0" smtClean="0"/>
              <a:t>	3)  If only one testifies, then that prisoner will go free and the other prisoner will get 10 years. </a:t>
            </a:r>
          </a:p>
          <a:p>
            <a:r>
              <a:rPr lang="en-US" dirty="0" smtClean="0"/>
              <a:t>problem with using the prisoner’s dilemma as a refutation of social contract theory is not a satisfactory model of the world. The problem, as presented, is a one-shot decision.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56</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772400" cy="1143000"/>
          </a:xfrm>
        </p:spPr>
        <p:txBody>
          <a:bodyPr/>
          <a:lstStyle/>
          <a:p>
            <a:r>
              <a:rPr lang="en-US" dirty="0" smtClean="0"/>
              <a:t>Iterated Prisoner’s Dilemma</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57</a:t>
            </a:fld>
            <a:endParaRPr lang="en-US"/>
          </a:p>
        </p:txBody>
      </p:sp>
      <p:pic>
        <p:nvPicPr>
          <p:cNvPr id="9218" name="Picture 2"/>
          <p:cNvPicPr>
            <a:picLocks noGrp="1" noChangeAspect="1" noChangeArrowheads="1"/>
          </p:cNvPicPr>
          <p:nvPr>
            <p:ph idx="1"/>
          </p:nvPr>
        </p:nvPicPr>
        <p:blipFill>
          <a:blip r:embed="rId2" cstate="print"/>
          <a:srcRect/>
          <a:stretch>
            <a:fillRect/>
          </a:stretch>
        </p:blipFill>
        <p:spPr bwMode="auto">
          <a:xfrm>
            <a:off x="0" y="609600"/>
            <a:ext cx="9187292" cy="3962400"/>
          </a:xfrm>
          <a:prstGeom prst="rect">
            <a:avLst/>
          </a:prstGeom>
          <a:noFill/>
          <a:ln w="9525">
            <a:noFill/>
            <a:miter lim="800000"/>
            <a:headEnd/>
            <a:tailEnd/>
          </a:ln>
        </p:spPr>
      </p:pic>
      <p:sp>
        <p:nvSpPr>
          <p:cNvPr id="7" name="Rectangle 6"/>
          <p:cNvSpPr/>
          <p:nvPr/>
        </p:nvSpPr>
        <p:spPr>
          <a:xfrm>
            <a:off x="0" y="4800600"/>
            <a:ext cx="8915400" cy="1323439"/>
          </a:xfrm>
          <a:prstGeom prst="rect">
            <a:avLst/>
          </a:prstGeom>
        </p:spPr>
        <p:txBody>
          <a:bodyPr wrap="square">
            <a:spAutoFit/>
          </a:bodyPr>
          <a:lstStyle/>
          <a:p>
            <a:r>
              <a:rPr lang="en-US" sz="2000" dirty="0" smtClean="0"/>
              <a:t>Idea of one’s self-interest being served by cooperating with one’s peers is at least plausible, </a:t>
            </a:r>
          </a:p>
          <a:p>
            <a:r>
              <a:rPr lang="en-US" sz="2000" dirty="0" smtClean="0"/>
              <a:t>Does not prove that cooperating with one’s fellow humans is the best policy, </a:t>
            </a:r>
          </a:p>
          <a:p>
            <a:r>
              <a:rPr lang="en-US" sz="2000" dirty="0" smtClean="0"/>
              <a:t>Suggests that the  long term winners are those who retaliate when exploited, but otherwise cooperate for the common good, even if they risk personal loss in the short run.</a:t>
            </a:r>
            <a:endParaRPr lang="en-US" sz="2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4400" dirty="0" smtClean="0"/>
              <a:t>Another Prisoner’s Dilemma</a:t>
            </a:r>
            <a:endParaRPr lang="en-US" sz="4400"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58</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38" y="1600200"/>
            <a:ext cx="7772399" cy="304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25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ideas of </a:t>
            </a:r>
            <a:r>
              <a:rPr lang="en-US" dirty="0" err="1" smtClean="0"/>
              <a:t>contractarianism</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59</a:t>
            </a:fld>
            <a:endParaRPr lang="en-US"/>
          </a:p>
        </p:txBody>
      </p:sp>
      <p:pic>
        <p:nvPicPr>
          <p:cNvPr id="10242" name="Picture 2"/>
          <p:cNvPicPr>
            <a:picLocks noGrp="1" noChangeAspect="1" noChangeArrowheads="1"/>
          </p:cNvPicPr>
          <p:nvPr>
            <p:ph idx="1"/>
          </p:nvPr>
        </p:nvPicPr>
        <p:blipFill>
          <a:blip r:embed="rId2" cstate="print"/>
          <a:srcRect/>
          <a:stretch>
            <a:fillRect/>
          </a:stretch>
        </p:blipFill>
        <p:spPr bwMode="auto">
          <a:xfrm>
            <a:off x="0" y="1676400"/>
            <a:ext cx="9097598" cy="32766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686800" cy="6070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499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of Justice</a:t>
            </a:r>
            <a:endParaRPr lang="en-US" dirty="0"/>
          </a:p>
        </p:txBody>
      </p:sp>
      <p:sp>
        <p:nvSpPr>
          <p:cNvPr id="3" name="Content Placeholder 2"/>
          <p:cNvSpPr>
            <a:spLocks noGrp="1"/>
          </p:cNvSpPr>
          <p:nvPr>
            <p:ph idx="1"/>
          </p:nvPr>
        </p:nvSpPr>
        <p:spPr/>
        <p:txBody>
          <a:bodyPr/>
          <a:lstStyle/>
          <a:p>
            <a:r>
              <a:rPr lang="en-US" dirty="0" smtClean="0"/>
              <a:t>search of ethical theories that have two key qualities:</a:t>
            </a:r>
          </a:p>
          <a:p>
            <a:pPr lvl="1"/>
            <a:r>
              <a:rPr lang="en-US" dirty="0" smtClean="0"/>
              <a:t>Impartiality—Every person is treated equally and no one is given preferential  treatment in the theory.</a:t>
            </a:r>
          </a:p>
          <a:p>
            <a:pPr lvl="1"/>
            <a:r>
              <a:rPr lang="en-US" dirty="0" smtClean="0"/>
              <a:t>Universality—A decision reached by applying the theory should be correct for everyone that has a similar decision to make.</a:t>
            </a:r>
          </a:p>
          <a:p>
            <a:r>
              <a:rPr lang="en-US" dirty="0" smtClean="0"/>
              <a:t>Many of our social systems are designed to be intentionally partial to one group or another</a:t>
            </a:r>
            <a:r>
              <a:rPr lang="en-US" sz="400" dirty="0" smtClean="0"/>
              <a:t>■   </a:t>
            </a:r>
          </a:p>
          <a:p>
            <a:pPr lvl="1"/>
            <a:r>
              <a:rPr lang="en-US" dirty="0" smtClean="0"/>
              <a:t>Is it morally permissible to award college scholarships based on academic merit or financial need?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60</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601200" cy="1143000"/>
          </a:xfrm>
        </p:spPr>
        <p:txBody>
          <a:bodyPr/>
          <a:lstStyle/>
          <a:p>
            <a:r>
              <a:rPr lang="en-US" sz="3200" dirty="0" err="1" smtClean="0"/>
              <a:t>Contractarian</a:t>
            </a:r>
            <a:r>
              <a:rPr lang="en-US" sz="3200" dirty="0" smtClean="0"/>
              <a:t> John Rawls: A Theory of Justice</a:t>
            </a:r>
            <a:r>
              <a:rPr lang="en-US" dirty="0" smtClean="0"/>
              <a:t>,</a:t>
            </a:r>
            <a:endParaRPr lang="en-US" dirty="0"/>
          </a:p>
        </p:txBody>
      </p:sp>
      <p:sp>
        <p:nvSpPr>
          <p:cNvPr id="3" name="Content Placeholder 2"/>
          <p:cNvSpPr>
            <a:spLocks noGrp="1"/>
          </p:cNvSpPr>
          <p:nvPr>
            <p:ph idx="1"/>
          </p:nvPr>
        </p:nvSpPr>
        <p:spPr>
          <a:xfrm>
            <a:off x="228600" y="1066800"/>
            <a:ext cx="8610600" cy="4724400"/>
          </a:xfrm>
        </p:spPr>
        <p:txBody>
          <a:bodyPr/>
          <a:lstStyle/>
          <a:p>
            <a:r>
              <a:rPr lang="en-US" dirty="0" smtClean="0"/>
              <a:t>All social contract theories of ethics must share a common core: the society should be fair. </a:t>
            </a:r>
          </a:p>
          <a:p>
            <a:r>
              <a:rPr lang="en-US" dirty="0" smtClean="0"/>
              <a:t>Argues two principles of justice as fairness underlie all just societies. 		:</a:t>
            </a:r>
          </a:p>
          <a:p>
            <a:pPr lvl="1"/>
            <a:r>
              <a:rPr lang="en-US" dirty="0" smtClean="0"/>
              <a:t>Each person should have as extensive a set of basic freedoms as possible, as long as it does not prevent others from having the same freedoms.</a:t>
            </a:r>
          </a:p>
          <a:p>
            <a:pPr lvl="1"/>
            <a:r>
              <a:rPr lang="en-US" dirty="0" smtClean="0"/>
              <a:t>Social and economic inequalities are justified only if:</a:t>
            </a:r>
          </a:p>
          <a:p>
            <a:pPr lvl="2"/>
            <a:r>
              <a:rPr lang="en-US" dirty="0" smtClean="0"/>
              <a:t>Everyone has a fair chance to obtain the better position.</a:t>
            </a:r>
          </a:p>
          <a:p>
            <a:pPr lvl="2"/>
            <a:r>
              <a:rPr lang="en-US" dirty="0" smtClean="0"/>
              <a:t>Such inequalities provide the greatest benefit to the least advantaged; this is known as the difference principle.</a:t>
            </a:r>
          </a:p>
          <a:p>
            <a:pPr lvl="1"/>
            <a:r>
              <a:rPr lang="en-US" dirty="0" smtClean="0"/>
              <a:t>Principles  applied in order stated. </a:t>
            </a:r>
          </a:p>
          <a:p>
            <a:pPr lvl="1">
              <a:buNone/>
            </a:pP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61</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772400" cy="1143000"/>
          </a:xfrm>
        </p:spPr>
        <p:txBody>
          <a:bodyPr/>
          <a:lstStyle/>
          <a:p>
            <a:r>
              <a:rPr lang="en-US" dirty="0" err="1" smtClean="0"/>
              <a:t>Rawl’s</a:t>
            </a:r>
            <a:r>
              <a:rPr lang="en-US" dirty="0" smtClean="0"/>
              <a:t> Veil of ignorance</a:t>
            </a:r>
            <a:endParaRPr lang="en-US" dirty="0"/>
          </a:p>
        </p:txBody>
      </p:sp>
      <p:sp>
        <p:nvSpPr>
          <p:cNvPr id="3" name="Content Placeholder 2"/>
          <p:cNvSpPr>
            <a:spLocks noGrp="1"/>
          </p:cNvSpPr>
          <p:nvPr>
            <p:ph idx="1"/>
          </p:nvPr>
        </p:nvSpPr>
        <p:spPr>
          <a:xfrm>
            <a:off x="0" y="914400"/>
            <a:ext cx="9144000" cy="4724400"/>
          </a:xfrm>
        </p:spPr>
        <p:txBody>
          <a:bodyPr/>
          <a:lstStyle/>
          <a:p>
            <a:r>
              <a:rPr lang="en-US" dirty="0" smtClean="0"/>
              <a:t>Thought experiment: What if, before you were born into the world, you got to choose a social contract? What kind of contract would you choose?</a:t>
            </a:r>
          </a:p>
          <a:p>
            <a:r>
              <a:rPr lang="en-US" dirty="0" smtClean="0"/>
              <a:t> Rawls further stipulates, however, that you must make this decision in complete ignorance of what qualities you will have once you are born. </a:t>
            </a:r>
          </a:p>
          <a:p>
            <a:pPr lvl="1"/>
            <a:r>
              <a:rPr lang="en-US" dirty="0" smtClean="0"/>
              <a:t>You do not know how smart you will be, or</a:t>
            </a:r>
          </a:p>
          <a:p>
            <a:pPr lvl="1"/>
            <a:r>
              <a:rPr lang="en-US" dirty="0" smtClean="0"/>
              <a:t>How rich, or whether you will be healthy.</a:t>
            </a:r>
          </a:p>
          <a:p>
            <a:pPr lvl="1"/>
            <a:r>
              <a:rPr lang="en-US" dirty="0" smtClean="0"/>
              <a:t> Randomly assigned to a lot in life. </a:t>
            </a:r>
          </a:p>
          <a:p>
            <a:r>
              <a:rPr lang="en-US" dirty="0" smtClean="0"/>
              <a:t>Argues that, from behind this veil of ignorance, any rational person’s choice of social contract would include his two principles.  .</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62</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7772400" cy="1143000"/>
          </a:xfrm>
        </p:spPr>
        <p:txBody>
          <a:bodyPr/>
          <a:lstStyle/>
          <a:p>
            <a:r>
              <a:rPr lang="en-US" dirty="0" smtClean="0"/>
              <a:t>Key ideas of Rawls’s theory of justice</a:t>
            </a:r>
            <a:endParaRPr lang="en-US" dirty="0"/>
          </a:p>
        </p:txBody>
      </p:sp>
      <p:sp>
        <p:nvSpPr>
          <p:cNvPr id="3" name="Content Placeholder 2"/>
          <p:cNvSpPr>
            <a:spLocks noGrp="1"/>
          </p:cNvSpPr>
          <p:nvPr>
            <p:ph idx="1"/>
          </p:nvPr>
        </p:nvSpPr>
        <p:spPr>
          <a:xfrm>
            <a:off x="228600" y="838200"/>
            <a:ext cx="7772400" cy="4724400"/>
          </a:xfrm>
        </p:spPr>
        <p:txBody>
          <a:bodyPr/>
          <a:lstStyle/>
          <a:p>
            <a:r>
              <a:rPr lang="en-US" dirty="0" smtClean="0"/>
              <a:t>Not a moral theory for individuals, </a:t>
            </a:r>
          </a:p>
          <a:p>
            <a:r>
              <a:rPr lang="en-US" dirty="0" smtClean="0"/>
              <a:t>A way of evaluating various possible social contracts. </a:t>
            </a:r>
          </a:p>
          <a:p>
            <a:r>
              <a:rPr lang="en-US" dirty="0" smtClean="0"/>
              <a:t> Rawls would claim that a “just” or “fair” social contract must follow his principles.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63</a:t>
            </a:fld>
            <a:endParaRPr lang="en-US"/>
          </a:p>
        </p:txBody>
      </p:sp>
      <p:pic>
        <p:nvPicPr>
          <p:cNvPr id="11266" name="Picture 2"/>
          <p:cNvPicPr>
            <a:picLocks noChangeAspect="1" noChangeArrowheads="1"/>
          </p:cNvPicPr>
          <p:nvPr/>
        </p:nvPicPr>
        <p:blipFill>
          <a:blip r:embed="rId2" cstate="print"/>
          <a:srcRect/>
          <a:stretch>
            <a:fillRect/>
          </a:stretch>
        </p:blipFill>
        <p:spPr bwMode="auto">
          <a:xfrm>
            <a:off x="0" y="3352800"/>
            <a:ext cx="9055100" cy="28956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Imagine a strange culture where at birth a new baby had his or her education, marriage arrangements, and career decided by a computer program that randomly assigned such things to individuals. Every person earned exactly the same salary and any kind of application for schools or jobs was handled by computers choosing people at random. Would that society be a just society according to Rawls? Explain.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64</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43000"/>
          </a:xfrm>
        </p:spPr>
        <p:txBody>
          <a:bodyPr/>
          <a:lstStyle/>
          <a:p>
            <a:r>
              <a:rPr lang="en-US" dirty="0" err="1" smtClean="0"/>
              <a:t>Nel</a:t>
            </a:r>
            <a:r>
              <a:rPr lang="en-US" dirty="0" smtClean="0"/>
              <a:t> </a:t>
            </a:r>
            <a:r>
              <a:rPr lang="en-US" dirty="0" err="1" smtClean="0"/>
              <a:t>Noddings’s</a:t>
            </a:r>
            <a:r>
              <a:rPr lang="en-US" dirty="0" smtClean="0"/>
              <a:t> Ethics of Caring</a:t>
            </a:r>
            <a:endParaRPr lang="en-US" dirty="0"/>
          </a:p>
        </p:txBody>
      </p:sp>
      <p:sp>
        <p:nvSpPr>
          <p:cNvPr id="3" name="Content Placeholder 2"/>
          <p:cNvSpPr>
            <a:spLocks noGrp="1"/>
          </p:cNvSpPr>
          <p:nvPr>
            <p:ph idx="1"/>
          </p:nvPr>
        </p:nvSpPr>
        <p:spPr>
          <a:xfrm>
            <a:off x="381000" y="838200"/>
            <a:ext cx="8382000" cy="4724400"/>
          </a:xfrm>
        </p:spPr>
        <p:txBody>
          <a:bodyPr/>
          <a:lstStyle/>
          <a:p>
            <a:r>
              <a:rPr lang="en-US" sz="2400" dirty="0" smtClean="0"/>
              <a:t>Course textbook uses this approach</a:t>
            </a:r>
          </a:p>
          <a:p>
            <a:r>
              <a:rPr lang="en-US" sz="2400" dirty="0" smtClean="0"/>
              <a:t>Critical of the utilitarian and Kantian approaches to morality </a:t>
            </a:r>
          </a:p>
          <a:p>
            <a:r>
              <a:rPr lang="en-US" sz="2400" dirty="0" smtClean="0"/>
              <a:t>These are popular due to trying to prove things about moral decisions using math, science, logic, which are not helpful for teaching real people how to actually act morally</a:t>
            </a:r>
          </a:p>
          <a:p>
            <a:r>
              <a:rPr lang="en-US" sz="2400" dirty="0" smtClean="0"/>
              <a:t>Morality boils down to achieving a single moral ideal, a single virtue, caring for other individuals. </a:t>
            </a:r>
          </a:p>
          <a:p>
            <a:r>
              <a:rPr lang="en-US" sz="2400" dirty="0" err="1" smtClean="0"/>
              <a:t>Noddings</a:t>
            </a:r>
            <a:r>
              <a:rPr lang="en-US" sz="2400" dirty="0" smtClean="0"/>
              <a:t> proposes an  ethics of caring, which defines goodness in terms of whether or not we taken care of the people around u</a:t>
            </a:r>
            <a:r>
              <a:rPr lang="en-US" dirty="0" smtClean="0"/>
              <a:t>s.</a:t>
            </a:r>
          </a:p>
          <a:p>
            <a:r>
              <a:rPr lang="en-US" sz="2400" dirty="0" smtClean="0"/>
              <a:t>Caring is the only inherent good </a:t>
            </a:r>
          </a:p>
          <a:p>
            <a:pPr lvl="1"/>
            <a:r>
              <a:rPr lang="en-US" sz="2000" dirty="0" smtClean="0"/>
              <a:t>Kant holds that a “good will” is inherently good, </a:t>
            </a:r>
          </a:p>
          <a:p>
            <a:pPr lvl="1"/>
            <a:r>
              <a:rPr lang="en-US" sz="2000" dirty="0" err="1" smtClean="0"/>
              <a:t>Utilitariansc</a:t>
            </a:r>
            <a:r>
              <a:rPr lang="en-US" sz="2000" dirty="0" smtClean="0"/>
              <a:t> </a:t>
            </a:r>
            <a:r>
              <a:rPr lang="en-US" sz="2000" dirty="0" err="1" smtClean="0"/>
              <a:t>onsider</a:t>
            </a:r>
            <a:r>
              <a:rPr lang="en-US" sz="2000" dirty="0" smtClean="0"/>
              <a:t> happiness to be inherently good</a:t>
            </a:r>
            <a:endParaRPr lang="en-US" sz="2000"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65</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1143000"/>
          </a:xfrm>
        </p:spPr>
        <p:txBody>
          <a:bodyPr/>
          <a:lstStyle/>
          <a:p>
            <a:r>
              <a:rPr lang="en-US" dirty="0" smtClean="0"/>
              <a:t>Ethics of Caring</a:t>
            </a:r>
            <a:endParaRPr lang="en-US" dirty="0"/>
          </a:p>
        </p:txBody>
      </p:sp>
      <p:sp>
        <p:nvSpPr>
          <p:cNvPr id="3" name="Content Placeholder 2"/>
          <p:cNvSpPr>
            <a:spLocks noGrp="1"/>
          </p:cNvSpPr>
          <p:nvPr>
            <p:ph idx="1"/>
          </p:nvPr>
        </p:nvSpPr>
        <p:spPr>
          <a:xfrm>
            <a:off x="304800" y="1066800"/>
            <a:ext cx="8458200" cy="4724400"/>
          </a:xfrm>
        </p:spPr>
        <p:txBody>
          <a:bodyPr/>
          <a:lstStyle/>
          <a:p>
            <a:r>
              <a:rPr lang="en-US" dirty="0" smtClean="0"/>
              <a:t>“We want to be moral in order to remain in the caring relation and to enhance the ideal of ourselves as one-caring.” </a:t>
            </a:r>
          </a:p>
          <a:p>
            <a:r>
              <a:rPr lang="en-US" dirty="0" smtClean="0"/>
              <a:t>By one-caring, </a:t>
            </a:r>
            <a:r>
              <a:rPr lang="en-US" dirty="0" err="1" smtClean="0"/>
              <a:t>Noddings</a:t>
            </a:r>
            <a:r>
              <a:rPr lang="en-US" dirty="0" smtClean="0"/>
              <a:t> means someone who fulfills the role of a caregiver in their interactions with others; “one-caring” refers to that role.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66</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1143000"/>
          </a:xfrm>
        </p:spPr>
        <p:txBody>
          <a:bodyPr/>
          <a:lstStyle/>
          <a:p>
            <a:r>
              <a:rPr lang="en-US" dirty="0" smtClean="0"/>
              <a:t>Points to  Ethics of Caring</a:t>
            </a:r>
            <a:endParaRPr lang="en-US" dirty="0"/>
          </a:p>
        </p:txBody>
      </p:sp>
      <p:sp>
        <p:nvSpPr>
          <p:cNvPr id="3" name="Content Placeholder 2"/>
          <p:cNvSpPr>
            <a:spLocks noGrp="1"/>
          </p:cNvSpPr>
          <p:nvPr>
            <p:ph idx="1"/>
          </p:nvPr>
        </p:nvSpPr>
        <p:spPr>
          <a:xfrm>
            <a:off x="228600" y="990600"/>
            <a:ext cx="8763000" cy="4724400"/>
          </a:xfrm>
        </p:spPr>
        <p:txBody>
          <a:bodyPr/>
          <a:lstStyle/>
          <a:p>
            <a:r>
              <a:rPr lang="en-US" dirty="0" smtClean="0"/>
              <a:t>Characterized by a feeling of engrossment in the needs of another person and by acting to care for the person based on their situation, by the one-caring.</a:t>
            </a:r>
          </a:p>
          <a:p>
            <a:r>
              <a:rPr lang="en-US" dirty="0" smtClean="0"/>
              <a:t>For caring to happen, the cared-for person must be receptive to being cared for.</a:t>
            </a:r>
          </a:p>
          <a:p>
            <a:r>
              <a:rPr lang="en-US" dirty="0" smtClean="0"/>
              <a:t>Possible to “care about” everyone, not possible to “care for” everyone. Morally acceptable to be partial, to only care for a relatively small number of individuals.</a:t>
            </a:r>
          </a:p>
          <a:p>
            <a:r>
              <a:rPr lang="en-US" dirty="0" smtClean="0"/>
              <a:t>Caring involves being engrossed in the specific situation of a specific individual and does not lead to universal moral rules.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67</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dirty="0" smtClean="0"/>
              <a:t>Key ideas of </a:t>
            </a:r>
            <a:r>
              <a:rPr lang="en-US" dirty="0" err="1" smtClean="0"/>
              <a:t>Noddings’s</a:t>
            </a:r>
            <a:r>
              <a:rPr lang="en-US" dirty="0" smtClean="0"/>
              <a:t> ethics of caring</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68</a:t>
            </a:fld>
            <a:endParaRPr lang="en-US"/>
          </a:p>
        </p:txBody>
      </p:sp>
      <p:pic>
        <p:nvPicPr>
          <p:cNvPr id="12290" name="Picture 2"/>
          <p:cNvPicPr>
            <a:picLocks noGrp="1" noChangeAspect="1" noChangeArrowheads="1"/>
          </p:cNvPicPr>
          <p:nvPr>
            <p:ph idx="1"/>
          </p:nvPr>
        </p:nvPicPr>
        <p:blipFill>
          <a:blip r:embed="rId2" cstate="print"/>
          <a:srcRect/>
          <a:stretch>
            <a:fillRect/>
          </a:stretch>
        </p:blipFill>
        <p:spPr bwMode="auto">
          <a:xfrm>
            <a:off x="0" y="1066800"/>
            <a:ext cx="9144000" cy="2398426"/>
          </a:xfrm>
          <a:prstGeom prst="rect">
            <a:avLst/>
          </a:prstGeom>
          <a:noFill/>
          <a:ln w="9525">
            <a:noFill/>
            <a:miter lim="800000"/>
            <a:headEnd/>
            <a:tailEnd/>
          </a:ln>
        </p:spPr>
      </p:pic>
      <p:sp>
        <p:nvSpPr>
          <p:cNvPr id="7" name="Rectangle 6"/>
          <p:cNvSpPr/>
          <p:nvPr/>
        </p:nvSpPr>
        <p:spPr>
          <a:xfrm>
            <a:off x="152400" y="3657600"/>
            <a:ext cx="8229600" cy="2677656"/>
          </a:xfrm>
          <a:prstGeom prst="rect">
            <a:avLst/>
          </a:prstGeom>
        </p:spPr>
        <p:txBody>
          <a:bodyPr wrap="square">
            <a:spAutoFit/>
          </a:bodyPr>
          <a:lstStyle/>
          <a:p>
            <a:r>
              <a:rPr lang="en-US" b="1" dirty="0" smtClean="0"/>
              <a:t>Rawls </a:t>
            </a:r>
            <a:r>
              <a:rPr lang="en-US" b="1" dirty="0" err="1" smtClean="0"/>
              <a:t>vs</a:t>
            </a:r>
            <a:r>
              <a:rPr lang="en-US" b="1" dirty="0" smtClean="0"/>
              <a:t> </a:t>
            </a:r>
            <a:r>
              <a:rPr lang="en-US" b="1" dirty="0" err="1" smtClean="0"/>
              <a:t>Noddings</a:t>
            </a:r>
            <a:r>
              <a:rPr lang="en-US" b="1" dirty="0" smtClean="0"/>
              <a:t> ethics</a:t>
            </a:r>
          </a:p>
          <a:p>
            <a:r>
              <a:rPr lang="en-US" dirty="0" smtClean="0"/>
              <a:t>Rawls  focuses </a:t>
            </a:r>
            <a:r>
              <a:rPr lang="en-US" dirty="0" smtClean="0">
                <a:solidFill>
                  <a:srgbClr val="FF0000"/>
                </a:solidFill>
              </a:rPr>
              <a:t>on institutions </a:t>
            </a:r>
            <a:r>
              <a:rPr lang="en-US" dirty="0" smtClean="0"/>
              <a:t>and what a just institution should look like</a:t>
            </a:r>
          </a:p>
          <a:p>
            <a:r>
              <a:rPr lang="en-US" dirty="0" err="1" smtClean="0"/>
              <a:t>Noddings</a:t>
            </a:r>
            <a:r>
              <a:rPr lang="en-US" dirty="0" smtClean="0"/>
              <a:t> focuses on how we relate to other particular </a:t>
            </a:r>
            <a:r>
              <a:rPr lang="en-US" dirty="0" smtClean="0">
                <a:solidFill>
                  <a:srgbClr val="FF0000"/>
                </a:solidFill>
              </a:rPr>
              <a:t>individuals </a:t>
            </a:r>
          </a:p>
          <a:p>
            <a:r>
              <a:rPr lang="en-US" dirty="0" smtClean="0"/>
              <a:t>to be moral is to care for (and receive caring from) those we relate to.</a:t>
            </a:r>
          </a:p>
          <a:p>
            <a:endParaRPr lang="en-US" dirty="0" smtClean="0"/>
          </a:p>
          <a:p>
            <a:r>
              <a:rPr lang="en-US" dirty="0" smtClean="0"/>
              <a:t>Ethics of caring is the hardest for most computer professionals to put into practice.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772400" cy="1143000"/>
          </a:xfrm>
        </p:spPr>
        <p:txBody>
          <a:bodyPr/>
          <a:lstStyle/>
          <a:p>
            <a:r>
              <a:rPr lang="en-US" dirty="0" smtClean="0"/>
              <a:t>Practical reason</a:t>
            </a:r>
            <a:endParaRPr lang="en-US" dirty="0"/>
          </a:p>
        </p:txBody>
      </p:sp>
      <p:sp>
        <p:nvSpPr>
          <p:cNvPr id="3" name="Content Placeholder 2"/>
          <p:cNvSpPr>
            <a:spLocks noGrp="1"/>
          </p:cNvSpPr>
          <p:nvPr>
            <p:ph idx="1"/>
          </p:nvPr>
        </p:nvSpPr>
        <p:spPr>
          <a:xfrm>
            <a:off x="152400" y="838200"/>
            <a:ext cx="8077200" cy="4724400"/>
          </a:xfrm>
        </p:spPr>
        <p:txBody>
          <a:bodyPr/>
          <a:lstStyle/>
          <a:p>
            <a:r>
              <a:rPr lang="en-US" dirty="0" smtClean="0"/>
              <a:t>The reasoning used to make decisions.</a:t>
            </a:r>
          </a:p>
          <a:p>
            <a:r>
              <a:rPr lang="en-US" dirty="0" smtClean="0"/>
              <a:t>Unlike with </a:t>
            </a:r>
            <a:r>
              <a:rPr lang="en-US" dirty="0" smtClean="0">
                <a:solidFill>
                  <a:srgbClr val="FF0000"/>
                </a:solidFill>
              </a:rPr>
              <a:t>pure reason</a:t>
            </a:r>
            <a:r>
              <a:rPr lang="en-US" dirty="0" smtClean="0"/>
              <a:t>, in the realm of practical reason,  benefit of common axiom not available and the rules of inference are sometimes in dispute</a:t>
            </a:r>
          </a:p>
          <a:p>
            <a:r>
              <a:rPr lang="en-US" dirty="0" smtClean="0"/>
              <a:t> Aristotle made a distinction between </a:t>
            </a:r>
            <a:r>
              <a:rPr lang="en-US" dirty="0" smtClean="0">
                <a:solidFill>
                  <a:srgbClr val="FF0000"/>
                </a:solidFill>
              </a:rPr>
              <a:t>deliberation</a:t>
            </a:r>
            <a:r>
              <a:rPr lang="en-US" dirty="0" smtClean="0"/>
              <a:t> which is a form of practical reasoning, and syllogistic reasoning, which is reasoning appropriate for the sciences</a:t>
            </a:r>
          </a:p>
          <a:p>
            <a:r>
              <a:rPr lang="en-US" dirty="0" smtClean="0"/>
              <a:t>Deliberative critical discussion starts with the premise that intelligent, knowledgeable, well-intended people who think carefully and rationally about an ethical issue may disagree.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69</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MORALITY AND ETHICS</a:t>
            </a:r>
          </a:p>
        </p:txBody>
      </p:sp>
      <p:sp>
        <p:nvSpPr>
          <p:cNvPr id="3" name="Content Placeholder 2"/>
          <p:cNvSpPr>
            <a:spLocks noGrp="1"/>
          </p:cNvSpPr>
          <p:nvPr>
            <p:ph idx="1"/>
          </p:nvPr>
        </p:nvSpPr>
        <p:spPr>
          <a:xfrm>
            <a:off x="685800" y="1371600"/>
            <a:ext cx="8153400" cy="4724400"/>
          </a:xfrm>
        </p:spPr>
        <p:txBody>
          <a:bodyPr/>
          <a:lstStyle/>
          <a:p>
            <a:r>
              <a:rPr lang="en-US" dirty="0">
                <a:solidFill>
                  <a:schemeClr val="tx1"/>
                </a:solidFill>
                <a:latin typeface="+mn-lt"/>
                <a:ea typeface="+mn-ea"/>
                <a:cs typeface="+mn-cs"/>
              </a:rPr>
              <a:t>Traditionally, ethics has referred to </a:t>
            </a:r>
            <a:r>
              <a:rPr lang="en-US" b="1" i="1" dirty="0">
                <a:solidFill>
                  <a:schemeClr val="accent2"/>
                </a:solidFill>
                <a:latin typeface="+mn-lt"/>
                <a:ea typeface="+mn-ea"/>
                <a:cs typeface="+mn-cs"/>
              </a:rPr>
              <a:t>the philosophy of morality. </a:t>
            </a:r>
            <a:endParaRPr lang="en-US" b="1" i="1" dirty="0" smtClean="0">
              <a:solidFill>
                <a:schemeClr val="accent2"/>
              </a:solidFill>
              <a:latin typeface="+mn-lt"/>
              <a:ea typeface="+mn-ea"/>
              <a:cs typeface="+mn-cs"/>
            </a:endParaRPr>
          </a:p>
          <a:p>
            <a:r>
              <a:rPr lang="en-US" dirty="0" smtClean="0">
                <a:solidFill>
                  <a:schemeClr val="tx1"/>
                </a:solidFill>
                <a:latin typeface="+mn-lt"/>
                <a:ea typeface="+mn-ea"/>
                <a:cs typeface="+mn-cs"/>
              </a:rPr>
              <a:t>More recently ethics </a:t>
            </a:r>
            <a:r>
              <a:rPr lang="en-US" dirty="0">
                <a:solidFill>
                  <a:schemeClr val="tx1"/>
                </a:solidFill>
                <a:latin typeface="+mn-lt"/>
                <a:ea typeface="+mn-ea"/>
                <a:cs typeface="+mn-cs"/>
              </a:rPr>
              <a:t>also </a:t>
            </a:r>
            <a:r>
              <a:rPr lang="en-US" dirty="0" smtClean="0">
                <a:solidFill>
                  <a:schemeClr val="tx1"/>
                </a:solidFill>
                <a:latin typeface="+mn-lt"/>
                <a:ea typeface="+mn-ea"/>
                <a:cs typeface="+mn-cs"/>
              </a:rPr>
              <a:t>used </a:t>
            </a:r>
            <a:r>
              <a:rPr lang="en-US" dirty="0">
                <a:solidFill>
                  <a:schemeClr val="tx1"/>
                </a:solidFill>
                <a:latin typeface="+mn-lt"/>
                <a:ea typeface="+mn-ea"/>
                <a:cs typeface="+mn-cs"/>
              </a:rPr>
              <a:t>more broadly to refer to the </a:t>
            </a:r>
            <a:r>
              <a:rPr lang="en-US" b="1" i="1" dirty="0">
                <a:solidFill>
                  <a:srgbClr val="00B050"/>
                </a:solidFill>
                <a:latin typeface="+mn-lt"/>
                <a:ea typeface="+mn-ea"/>
                <a:cs typeface="+mn-cs"/>
              </a:rPr>
              <a:t>ideals and rules of </a:t>
            </a:r>
            <a:r>
              <a:rPr lang="en-US" b="1" i="1" dirty="0" smtClean="0">
                <a:solidFill>
                  <a:srgbClr val="00B050"/>
                </a:solidFill>
                <a:latin typeface="+mn-lt"/>
                <a:ea typeface="+mn-ea"/>
                <a:cs typeface="+mn-cs"/>
              </a:rPr>
              <a:t>professional groups</a:t>
            </a:r>
            <a:r>
              <a:rPr lang="en-US" dirty="0" smtClean="0">
                <a:solidFill>
                  <a:schemeClr val="tx1"/>
                </a:solidFill>
                <a:latin typeface="+mn-lt"/>
                <a:ea typeface="+mn-ea"/>
                <a:cs typeface="+mn-cs"/>
              </a:rPr>
              <a:t>.</a:t>
            </a:r>
          </a:p>
          <a:p>
            <a:pPr>
              <a:buNone/>
            </a:pPr>
            <a:endParaRPr lang="en-US" dirty="0"/>
          </a:p>
          <a:p>
            <a:r>
              <a:rPr lang="en-US" dirty="0" smtClean="0"/>
              <a:t>Definition for course:</a:t>
            </a:r>
          </a:p>
          <a:p>
            <a:pPr lvl="1"/>
            <a:r>
              <a:rPr lang="en-US" dirty="0" smtClean="0">
                <a:solidFill>
                  <a:schemeClr val="tx2"/>
                </a:solidFill>
                <a:latin typeface="+mn-lt"/>
                <a:ea typeface="+mn-ea"/>
                <a:cs typeface="+mn-cs"/>
              </a:rPr>
              <a:t>Ethics</a:t>
            </a:r>
            <a:r>
              <a:rPr lang="en-US" dirty="0" smtClean="0">
                <a:solidFill>
                  <a:schemeClr val="tx1"/>
                </a:solidFill>
                <a:latin typeface="+mn-lt"/>
                <a:ea typeface="+mn-ea"/>
                <a:cs typeface="+mn-cs"/>
              </a:rPr>
              <a:t> </a:t>
            </a:r>
            <a:r>
              <a:rPr lang="en-US" dirty="0">
                <a:solidFill>
                  <a:schemeClr val="tx1"/>
                </a:solidFill>
                <a:latin typeface="+mn-lt"/>
                <a:ea typeface="+mn-ea"/>
                <a:cs typeface="+mn-cs"/>
              </a:rPr>
              <a:t>is a set of morally </a:t>
            </a:r>
            <a:r>
              <a:rPr lang="en-US" dirty="0" smtClean="0">
                <a:solidFill>
                  <a:schemeClr val="tx1"/>
                </a:solidFill>
                <a:latin typeface="+mn-lt"/>
                <a:ea typeface="+mn-ea"/>
                <a:cs typeface="+mn-cs"/>
              </a:rPr>
              <a:t>permissible standards </a:t>
            </a:r>
            <a:r>
              <a:rPr lang="en-US" dirty="0">
                <a:solidFill>
                  <a:schemeClr val="tx1"/>
                </a:solidFill>
                <a:latin typeface="+mn-lt"/>
                <a:ea typeface="+mn-ea"/>
                <a:cs typeface="+mn-cs"/>
              </a:rPr>
              <a:t>of a group that each </a:t>
            </a:r>
            <a:r>
              <a:rPr lang="en-US" dirty="0" smtClean="0">
                <a:solidFill>
                  <a:schemeClr val="tx1"/>
                </a:solidFill>
                <a:latin typeface="+mn-lt"/>
                <a:ea typeface="+mn-ea"/>
                <a:cs typeface="+mn-cs"/>
              </a:rPr>
              <a:t>member of </a:t>
            </a:r>
            <a:r>
              <a:rPr lang="en-US" dirty="0">
                <a:solidFill>
                  <a:schemeClr val="tx1"/>
                </a:solidFill>
                <a:latin typeface="+mn-lt"/>
                <a:ea typeface="+mn-ea"/>
                <a:cs typeface="+mn-cs"/>
              </a:rPr>
              <a:t>the group (at his/her rational best) wants every other member </a:t>
            </a:r>
            <a:r>
              <a:rPr lang="en-US" dirty="0" smtClean="0">
                <a:solidFill>
                  <a:schemeClr val="tx1"/>
                </a:solidFill>
                <a:latin typeface="+mn-lt"/>
                <a:ea typeface="+mn-ea"/>
                <a:cs typeface="+mn-cs"/>
              </a:rPr>
              <a:t>to follow </a:t>
            </a:r>
            <a:r>
              <a:rPr lang="en-US" dirty="0">
                <a:solidFill>
                  <a:schemeClr val="tx1"/>
                </a:solidFill>
                <a:latin typeface="+mn-lt"/>
                <a:ea typeface="+mn-ea"/>
                <a:cs typeface="+mn-cs"/>
              </a:rPr>
              <a:t>even if their doing so would mean that he/she must do the </a:t>
            </a:r>
            <a:r>
              <a:rPr lang="en-US" dirty="0" smtClean="0">
                <a:solidFill>
                  <a:schemeClr val="tx1"/>
                </a:solidFill>
                <a:latin typeface="+mn-lt"/>
                <a:ea typeface="+mn-ea"/>
                <a:cs typeface="+mn-cs"/>
              </a:rPr>
              <a:t>same (</a:t>
            </a:r>
            <a:r>
              <a:rPr lang="en-US" dirty="0" smtClean="0">
                <a:solidFill>
                  <a:schemeClr val="accent2"/>
                </a:solidFill>
                <a:latin typeface="+mn-lt"/>
                <a:ea typeface="+mn-ea"/>
                <a:cs typeface="+mn-cs"/>
              </a:rPr>
              <a:t>Davis</a:t>
            </a:r>
            <a:r>
              <a:rPr lang="en-US" dirty="0">
                <a:solidFill>
                  <a:schemeClr val="accent2"/>
                </a:solidFill>
                <a:latin typeface="+mn-lt"/>
                <a:ea typeface="+mn-ea"/>
                <a:cs typeface="+mn-cs"/>
              </a:rPr>
              <a:t>, </a:t>
            </a:r>
            <a:r>
              <a:rPr lang="en-US" dirty="0"/>
              <a:t>Profession, Code, and Ethics </a:t>
            </a:r>
            <a:r>
              <a:rPr lang="en-US" dirty="0" smtClean="0"/>
              <a:t>, </a:t>
            </a:r>
            <a:r>
              <a:rPr lang="en-US" dirty="0" smtClean="0">
                <a:solidFill>
                  <a:schemeClr val="tx1"/>
                </a:solidFill>
                <a:latin typeface="+mn-lt"/>
                <a:ea typeface="+mn-ea"/>
                <a:cs typeface="+mn-cs"/>
              </a:rPr>
              <a:t>40</a:t>
            </a:r>
            <a:r>
              <a:rPr lang="en-US" dirty="0">
                <a:solidFill>
                  <a:schemeClr val="tx1"/>
                </a:solidFill>
                <a:latin typeface="+mn-lt"/>
                <a:ea typeface="+mn-ea"/>
                <a:cs typeface="+mn-cs"/>
              </a:rPr>
              <a:t>).</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Deliberation guidelines</a:t>
            </a:r>
            <a:endParaRPr lang="en-US" dirty="0"/>
          </a:p>
        </p:txBody>
      </p:sp>
      <p:sp>
        <p:nvSpPr>
          <p:cNvPr id="3" name="Content Placeholder 2"/>
          <p:cNvSpPr>
            <a:spLocks noGrp="1"/>
          </p:cNvSpPr>
          <p:nvPr>
            <p:ph idx="1"/>
          </p:nvPr>
        </p:nvSpPr>
        <p:spPr/>
        <p:txBody>
          <a:bodyPr/>
          <a:lstStyle/>
          <a:p>
            <a:r>
              <a:rPr lang="en-US" dirty="0" smtClean="0"/>
              <a:t>the goal is to understand their position and to help them understand yours.</a:t>
            </a:r>
          </a:p>
          <a:p>
            <a:r>
              <a:rPr lang="en-US" dirty="0" smtClean="0"/>
              <a:t>Everyone is a well-</a:t>
            </a:r>
            <a:r>
              <a:rPr lang="en-US" dirty="0" err="1" smtClean="0"/>
              <a:t>intended,rational</a:t>
            </a:r>
            <a:r>
              <a:rPr lang="en-US" dirty="0" smtClean="0"/>
              <a:t> person who deserves your respect.</a:t>
            </a:r>
          </a:p>
          <a:p>
            <a:r>
              <a:rPr lang="en-US" dirty="0" smtClean="0"/>
              <a:t>Avoid rhetorical devices intended to persuade without a rational substantive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70</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458200" cy="1143000"/>
          </a:xfrm>
        </p:spPr>
        <p:txBody>
          <a:bodyPr/>
          <a:lstStyle/>
          <a:p>
            <a:r>
              <a:rPr lang="en-US" sz="3200" dirty="0" smtClean="0"/>
              <a:t>Ethical Arguments and the Importance of Context</a:t>
            </a:r>
            <a:endParaRPr lang="en-US" sz="3200" dirty="0"/>
          </a:p>
        </p:txBody>
      </p:sp>
      <p:sp>
        <p:nvSpPr>
          <p:cNvPr id="3" name="Content Placeholder 2"/>
          <p:cNvSpPr>
            <a:spLocks noGrp="1"/>
          </p:cNvSpPr>
          <p:nvPr>
            <p:ph idx="1"/>
          </p:nvPr>
        </p:nvSpPr>
        <p:spPr>
          <a:xfrm>
            <a:off x="533400" y="1143000"/>
            <a:ext cx="7772400" cy="4724400"/>
          </a:xfrm>
        </p:spPr>
        <p:txBody>
          <a:bodyPr/>
          <a:lstStyle/>
          <a:p>
            <a:r>
              <a:rPr lang="en-US" dirty="0" smtClean="0"/>
              <a:t>Ethical argument similar to a legal argument,</a:t>
            </a:r>
          </a:p>
          <a:p>
            <a:pPr lvl="1"/>
            <a:r>
              <a:rPr lang="en-US" dirty="0" smtClean="0"/>
              <a:t>  evidence is presented, arguments are disputed, and exceptions to rules are common. </a:t>
            </a:r>
          </a:p>
          <a:p>
            <a:r>
              <a:rPr lang="en-US" dirty="0" smtClean="0"/>
              <a:t>BUT.</a:t>
            </a:r>
          </a:p>
          <a:p>
            <a:pPr lvl="1"/>
            <a:r>
              <a:rPr lang="en-US" dirty="0" smtClean="0"/>
              <a:t>Legal arguments relate to a single set of statutes and previous decisions by judges and juries. </a:t>
            </a:r>
          </a:p>
          <a:p>
            <a:pPr lvl="1"/>
            <a:r>
              <a:rPr lang="en-US" dirty="0" smtClean="0"/>
              <a:t>Ethical arguments sometimes involve interactions among several different moral theories or codes of ethics.</a:t>
            </a:r>
          </a:p>
          <a:p>
            <a:r>
              <a:rPr lang="en-US" dirty="0" smtClean="0"/>
              <a:t>Example importance of context:   Harassing black drivers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71</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772400" cy="1143000"/>
          </a:xfrm>
        </p:spPr>
        <p:txBody>
          <a:bodyPr/>
          <a:lstStyle/>
          <a:p>
            <a:r>
              <a:rPr lang="en-US" dirty="0" smtClean="0"/>
              <a:t>Reasoning by Analogy: Casuistry and Circumstantial Reasoning</a:t>
            </a:r>
            <a:br>
              <a:rPr lang="en-US" dirty="0" smtClean="0"/>
            </a:br>
            <a:endParaRPr lang="en-US" dirty="0"/>
          </a:p>
        </p:txBody>
      </p:sp>
      <p:sp>
        <p:nvSpPr>
          <p:cNvPr id="3" name="Content Placeholder 2"/>
          <p:cNvSpPr>
            <a:spLocks noGrp="1"/>
          </p:cNvSpPr>
          <p:nvPr>
            <p:ph idx="1"/>
          </p:nvPr>
        </p:nvSpPr>
        <p:spPr>
          <a:xfrm>
            <a:off x="304800" y="1219200"/>
            <a:ext cx="7772400" cy="4724400"/>
          </a:xfrm>
        </p:spPr>
        <p:txBody>
          <a:bodyPr/>
          <a:lstStyle/>
          <a:p>
            <a:r>
              <a:rPr lang="en-US" dirty="0" smtClean="0"/>
              <a:t>The case-analysis approach to the interpretation of general moral rules.</a:t>
            </a:r>
          </a:p>
          <a:p>
            <a:r>
              <a:rPr lang="en-US" dirty="0" smtClean="0"/>
              <a:t>Casuistry starts with paradigm cases of how and when a given general rule should be applied, and then reasons by analogy to cases in which the proper application of the rule is less obvious…</a:t>
            </a:r>
          </a:p>
          <a:p>
            <a:r>
              <a:rPr lang="en-US" dirty="0" smtClean="0"/>
              <a:t>approach ethical problems by looking at various cases and using them as paradigms.</a:t>
            </a:r>
          </a:p>
          <a:p>
            <a:r>
              <a:rPr lang="en-US" dirty="0" smtClean="0"/>
              <a:t>In deliberative critical discussion, arguments will serve as investigations that seek to establish the truth to the extent possible.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72</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1143000"/>
          </a:xfrm>
        </p:spPr>
        <p:txBody>
          <a:bodyPr/>
          <a:lstStyle/>
          <a:p>
            <a:r>
              <a:rPr lang="en-US" dirty="0" smtClean="0"/>
              <a:t>Moral Theories  Summary</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73</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0" y="685800"/>
            <a:ext cx="9144000" cy="548144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1143000"/>
          </a:xfrm>
        </p:spPr>
        <p:txBody>
          <a:bodyPr/>
          <a:lstStyle/>
          <a:p>
            <a:r>
              <a:rPr lang="en-US" dirty="0" smtClean="0"/>
              <a:t>Moral Theories  Summary  Continued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74</a:t>
            </a:fld>
            <a:endParaRPr lang="en-US"/>
          </a:p>
        </p:txBody>
      </p:sp>
      <p:pic>
        <p:nvPicPr>
          <p:cNvPr id="5124" name="Picture 4"/>
          <p:cNvPicPr>
            <a:picLocks noChangeAspect="1" noChangeArrowheads="1"/>
          </p:cNvPicPr>
          <p:nvPr/>
        </p:nvPicPr>
        <p:blipFill>
          <a:blip r:embed="rId2" cstate="print"/>
          <a:srcRect/>
          <a:stretch>
            <a:fillRect/>
          </a:stretch>
        </p:blipFill>
        <p:spPr bwMode="auto">
          <a:xfrm>
            <a:off x="0" y="4191000"/>
            <a:ext cx="9144000" cy="2137232"/>
          </a:xfrm>
          <a:prstGeom prst="rect">
            <a:avLst/>
          </a:prstGeom>
          <a:noFill/>
          <a:ln w="9525">
            <a:noFill/>
            <a:miter lim="800000"/>
            <a:headEnd/>
            <a:tailEnd/>
          </a:ln>
        </p:spPr>
      </p:pic>
      <p:pic>
        <p:nvPicPr>
          <p:cNvPr id="5125" name="Picture 5"/>
          <p:cNvPicPr>
            <a:picLocks noGrp="1" noChangeAspect="1" noChangeArrowheads="1"/>
          </p:cNvPicPr>
          <p:nvPr>
            <p:ph idx="1"/>
          </p:nvPr>
        </p:nvPicPr>
        <p:blipFill>
          <a:blip r:embed="rId3" cstate="print"/>
          <a:srcRect/>
          <a:stretch>
            <a:fillRect/>
          </a:stretch>
        </p:blipFill>
        <p:spPr bwMode="auto">
          <a:xfrm>
            <a:off x="0" y="609600"/>
            <a:ext cx="9144000" cy="3570927"/>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dirty="0" smtClean="0"/>
              <a:t>Moral Theories  Summary  Continued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75</a:t>
            </a:fld>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0" y="1371600"/>
            <a:ext cx="9144000" cy="45720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Conclusion differences in</a:t>
            </a:r>
            <a:br>
              <a:rPr lang="en-US" sz="4000" dirty="0" smtClean="0"/>
            </a:br>
            <a:r>
              <a:rPr lang="en-US" sz="4000" dirty="0" smtClean="0"/>
              <a:t>Critical deliberative discussion </a:t>
            </a:r>
            <a:endParaRPr lang="en-US" sz="4000"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76</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0" y="1447800"/>
            <a:ext cx="9062861" cy="45720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GOOD?</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4413"/>
            <a:ext cx="9143999" cy="5083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2673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MORALITY AND ETHICS</a:t>
            </a:r>
            <a:endParaRPr lang="en-US" dirty="0"/>
          </a:p>
        </p:txBody>
      </p:sp>
      <p:sp>
        <p:nvSpPr>
          <p:cNvPr id="3" name="Content Placeholder 2"/>
          <p:cNvSpPr>
            <a:spLocks noGrp="1"/>
          </p:cNvSpPr>
          <p:nvPr>
            <p:ph idx="1"/>
          </p:nvPr>
        </p:nvSpPr>
        <p:spPr/>
        <p:txBody>
          <a:bodyPr/>
          <a:lstStyle/>
          <a:p>
            <a:r>
              <a:rPr lang="en-US" dirty="0" smtClean="0"/>
              <a:t>Morality, concerns the standards </a:t>
            </a:r>
            <a:r>
              <a:rPr lang="en-US" b="1" dirty="0" smtClean="0">
                <a:solidFill>
                  <a:schemeClr val="bg2">
                    <a:lumMod val="60000"/>
                    <a:lumOff val="40000"/>
                  </a:schemeClr>
                </a:solidFill>
              </a:rPr>
              <a:t>desired by all humans</a:t>
            </a:r>
            <a:r>
              <a:rPr lang="en-US" dirty="0" smtClean="0"/>
              <a:t> at their rational best. </a:t>
            </a:r>
          </a:p>
          <a:p>
            <a:r>
              <a:rPr lang="en-US" dirty="0" smtClean="0"/>
              <a:t>Morality is the set of ethical rules that apply when the group includes all rational humans. </a:t>
            </a:r>
          </a:p>
          <a:p>
            <a:r>
              <a:rPr lang="en-US" dirty="0" smtClean="0"/>
              <a:t>Definition::</a:t>
            </a:r>
          </a:p>
          <a:p>
            <a:pPr lvl="1"/>
            <a:r>
              <a:rPr lang="en-US" dirty="0" smtClean="0">
                <a:solidFill>
                  <a:schemeClr val="tx2"/>
                </a:solidFill>
              </a:rPr>
              <a:t>Morality</a:t>
            </a:r>
            <a:r>
              <a:rPr lang="en-US" dirty="0" smtClean="0"/>
              <a:t> </a:t>
            </a:r>
            <a:r>
              <a:rPr lang="en-US" dirty="0" smtClean="0">
                <a:solidFill>
                  <a:schemeClr val="tx1"/>
                </a:solidFill>
              </a:rPr>
              <a:t>is the set of standards everyone (every rational person at his/her rational best) wants everyone else to follow even if their following them means having to do the same </a:t>
            </a:r>
            <a:r>
              <a:rPr lang="en-US" dirty="0" smtClean="0"/>
              <a:t>(</a:t>
            </a:r>
            <a:r>
              <a:rPr lang="en-US" dirty="0" smtClean="0">
                <a:solidFill>
                  <a:schemeClr val="accent2"/>
                </a:solidFill>
              </a:rPr>
              <a:t>Davis, Profession, Code, and Ethics </a:t>
            </a:r>
            <a:r>
              <a:rPr lang="en-US" dirty="0" smtClean="0"/>
              <a:t>, 41).</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8</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Morally Good </a:t>
            </a:r>
            <a:r>
              <a:rPr lang="en-US" dirty="0" err="1" smtClean="0"/>
              <a:t>vs</a:t>
            </a:r>
            <a:r>
              <a:rPr lang="en-US" dirty="0" smtClean="0"/>
              <a:t> Ethical?</a:t>
            </a:r>
            <a:endParaRPr lang="en-US" dirty="0"/>
          </a:p>
        </p:txBody>
      </p:sp>
      <p:sp>
        <p:nvSpPr>
          <p:cNvPr id="3" name="Content Placeholder 2"/>
          <p:cNvSpPr>
            <a:spLocks noGrp="1"/>
          </p:cNvSpPr>
          <p:nvPr>
            <p:ph idx="1"/>
          </p:nvPr>
        </p:nvSpPr>
        <p:spPr>
          <a:xfrm>
            <a:off x="457200" y="990600"/>
            <a:ext cx="7772400" cy="4724400"/>
          </a:xfrm>
        </p:spPr>
        <p:txBody>
          <a:bodyPr/>
          <a:lstStyle/>
          <a:p>
            <a:r>
              <a:rPr lang="en-US" dirty="0" smtClean="0"/>
              <a:t>“ethical” to express consistency with a particular standard.</a:t>
            </a:r>
          </a:p>
          <a:p>
            <a:r>
              <a:rPr lang="en-US" dirty="0" smtClean="0"/>
              <a:t>an action might be unethical, but morally permissible.</a:t>
            </a:r>
          </a:p>
          <a:p>
            <a:pPr lvl="1"/>
            <a:r>
              <a:rPr lang="en-US" dirty="0" smtClean="0"/>
              <a:t>EXAMPLE:   ethical standards of physicians: doctors advertising their prices </a:t>
            </a:r>
          </a:p>
          <a:p>
            <a:pPr lvl="1"/>
            <a:r>
              <a:rPr lang="en-US" dirty="0" smtClean="0"/>
              <a:t>Must  weigh  morally permissible action  </a:t>
            </a:r>
            <a:r>
              <a:rPr lang="en-US" dirty="0" err="1" smtClean="0"/>
              <a:t>vs</a:t>
            </a:r>
            <a:r>
              <a:rPr lang="en-US" dirty="0" smtClean="0"/>
              <a:t>   ethical obligation</a:t>
            </a:r>
          </a:p>
          <a:p>
            <a:pPr lvl="1"/>
            <a:r>
              <a:rPr lang="en-US" dirty="0" smtClean="0"/>
              <a:t>one’s ethical duty to one’s profession  might conflict with moral standards</a:t>
            </a:r>
          </a:p>
          <a:p>
            <a:r>
              <a:rPr lang="en-US" dirty="0" smtClean="0"/>
              <a:t>Are there any standards that everyone wants everyone else to follow? </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9</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Design">
  <a:themeElements>
    <a:clrScheme name="Default Design 8">
      <a:dk1>
        <a:srgbClr val="000000"/>
      </a:dk1>
      <a:lt1>
        <a:srgbClr val="FFFF99"/>
      </a:lt1>
      <a:dk2>
        <a:srgbClr val="FF0000"/>
      </a:dk2>
      <a:lt2>
        <a:srgbClr val="9900CC"/>
      </a:lt2>
      <a:accent1>
        <a:srgbClr val="9900CC"/>
      </a:accent1>
      <a:accent2>
        <a:srgbClr val="3333CC"/>
      </a:accent2>
      <a:accent3>
        <a:srgbClr val="FFFFCA"/>
      </a:accent3>
      <a:accent4>
        <a:srgbClr val="000000"/>
      </a:accent4>
      <a:accent5>
        <a:srgbClr val="CAAAE2"/>
      </a:accent5>
      <a:accent6>
        <a:srgbClr val="2D2DB9"/>
      </a:accent6>
      <a:hlink>
        <a:srgbClr val="CCCCFF"/>
      </a:hlink>
      <a:folHlink>
        <a:srgbClr val="B2B2B2"/>
      </a:folHlink>
    </a:clrScheme>
    <a:fontScheme name="Default Design">
      <a:majorFont>
        <a:latin typeface="Times New Roman"/>
        <a:ea typeface=""/>
        <a:cs typeface="Arial"/>
      </a:majorFont>
      <a:minorFont>
        <a:latin typeface="Tempus Sans ITC"/>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Pct val="60000"/>
          <a:buFont typeface="Wingdings" pitchFamily="2" charset="2"/>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Pct val="60000"/>
          <a:buFont typeface="Wingdings" pitchFamily="2" charset="2"/>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99"/>
        </a:lt1>
        <a:dk2>
          <a:srgbClr val="FF0000"/>
        </a:dk2>
        <a:lt2>
          <a:srgbClr val="9900CC"/>
        </a:lt2>
        <a:accent1>
          <a:srgbClr val="9900CC"/>
        </a:accent1>
        <a:accent2>
          <a:srgbClr val="3333CC"/>
        </a:accent2>
        <a:accent3>
          <a:srgbClr val="FFFFCA"/>
        </a:accent3>
        <a:accent4>
          <a:srgbClr val="000000"/>
        </a:accent4>
        <a:accent5>
          <a:srgbClr val="CAAAE2"/>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7188</TotalTime>
  <Words>4126</Words>
  <Application>Microsoft Office PowerPoint</Application>
  <PresentationFormat>On-screen Show (4:3)</PresentationFormat>
  <Paragraphs>470</Paragraphs>
  <Slides>77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Arial Narrow</vt:lpstr>
      <vt:lpstr>Times New Roman</vt:lpstr>
      <vt:lpstr>Tempus Sans ITC</vt:lpstr>
      <vt:lpstr>Wingdings</vt:lpstr>
      <vt:lpstr>Default Design</vt:lpstr>
      <vt:lpstr>CSE 262   Technology, Ethics, and  Global Society  Chapter 1  Critical Reasoning and Moral Theory   Dr. Valerie Cross   </vt:lpstr>
      <vt:lpstr> </vt:lpstr>
      <vt:lpstr>PowerPoint Presentation</vt:lpstr>
      <vt:lpstr>PowerPoint Presentation</vt:lpstr>
      <vt:lpstr>PowerPoint Presentation</vt:lpstr>
      <vt:lpstr>PowerPoint Presentation</vt:lpstr>
      <vt:lpstr>MORALITY AND ETHICS</vt:lpstr>
      <vt:lpstr>MORALITY AND ETHICS</vt:lpstr>
      <vt:lpstr>Morally Good vs Ethical?</vt:lpstr>
      <vt:lpstr>PowerPoint Presentation</vt:lpstr>
      <vt:lpstr>PowerPoint Presentation</vt:lpstr>
      <vt:lpstr>Thinking IT Through</vt:lpstr>
      <vt:lpstr>PowerPoint Presentation</vt:lpstr>
      <vt:lpstr>PowerPoint Presentation</vt:lpstr>
      <vt:lpstr>PowerPoint Presentation</vt:lpstr>
      <vt:lpstr>Cultural Relativism</vt:lpstr>
      <vt:lpstr>PowerPoint Presentation</vt:lpstr>
      <vt:lpstr>Language and Morality</vt:lpstr>
      <vt:lpstr>Bernard Gert, Common Morality i.e., Moral Universals</vt:lpstr>
      <vt:lpstr>Key ideas of cultural relativism</vt:lpstr>
      <vt:lpstr>Thinking It Through </vt:lpstr>
      <vt:lpstr>PowerPoint Presentation</vt:lpstr>
      <vt:lpstr>PowerPoint Presentation</vt:lpstr>
      <vt:lpstr>Virtue Theory</vt:lpstr>
      <vt:lpstr>PowerPoint Presentation</vt:lpstr>
      <vt:lpstr>WHICH VIRTUES??</vt:lpstr>
      <vt:lpstr>First question: What does it mean to be good?” </vt:lpstr>
      <vt:lpstr>PowerPoint Presentation</vt:lpstr>
      <vt:lpstr>PowerPoint Presentation</vt:lpstr>
      <vt:lpstr>PowerPoint Presentation</vt:lpstr>
      <vt:lpstr>Second question: How does one become good?”</vt:lpstr>
      <vt:lpstr>Key ideas of virtue ethics</vt:lpstr>
      <vt:lpstr>PowerPoint Presentation</vt:lpstr>
      <vt:lpstr>Utilitarianism and Consequentialism</vt:lpstr>
      <vt:lpstr>Defining Happiness?</vt:lpstr>
      <vt:lpstr>Two major categories of Utilitarianism</vt:lpstr>
      <vt:lpstr>Act Utilitarianism</vt:lpstr>
      <vt:lpstr>PowerPoint Presentation</vt:lpstr>
      <vt:lpstr>Difficulty of Utilitarianism Calculation Resulted in Rule Utilitarianism</vt:lpstr>
      <vt:lpstr>Thinking it Through</vt:lpstr>
      <vt:lpstr>Rule Utilitarianism</vt:lpstr>
      <vt:lpstr>Working Set    Rules of common morality Bernard Gert</vt:lpstr>
      <vt:lpstr>Key ideas of utilitarianism</vt:lpstr>
      <vt:lpstr>Thinking It Through</vt:lpstr>
      <vt:lpstr>Deontological Ethics</vt:lpstr>
      <vt:lpstr>Deontological Ethics</vt:lpstr>
      <vt:lpstr>Categorical Imperative: Kant’s contribution</vt:lpstr>
      <vt:lpstr>Universal law of nature</vt:lpstr>
      <vt:lpstr>Moral Quandaries with Deontological Ethics</vt:lpstr>
      <vt:lpstr>Key ideas of deontological ethics</vt:lpstr>
      <vt:lpstr>Thinking It Through</vt:lpstr>
      <vt:lpstr>PowerPoint Presentation</vt:lpstr>
      <vt:lpstr>Contractarianism</vt:lpstr>
      <vt:lpstr>“Contracts”</vt:lpstr>
      <vt:lpstr>Game Theory</vt:lpstr>
      <vt:lpstr>Prisoner’s Dilemma Robert Axelrod Version</vt:lpstr>
      <vt:lpstr>Iterated Prisoner’s Dilemma</vt:lpstr>
      <vt:lpstr>Another Prisoner’s Dilemma</vt:lpstr>
      <vt:lpstr>Key ideas of contractarianism</vt:lpstr>
      <vt:lpstr>Ethics of Justice</vt:lpstr>
      <vt:lpstr>Contractarian John Rawls: A Theory of Justice,</vt:lpstr>
      <vt:lpstr>Rawl’s Veil of ignorance</vt:lpstr>
      <vt:lpstr>Key ideas of Rawls’s theory of justice</vt:lpstr>
      <vt:lpstr>Thinking It Through</vt:lpstr>
      <vt:lpstr>Nel Noddings’s Ethics of Caring</vt:lpstr>
      <vt:lpstr>Ethics of Caring</vt:lpstr>
      <vt:lpstr>Points to  Ethics of Caring</vt:lpstr>
      <vt:lpstr>Key ideas of Noddings’s ethics of caring</vt:lpstr>
      <vt:lpstr>Practical reason</vt:lpstr>
      <vt:lpstr>Deliberation guidelines</vt:lpstr>
      <vt:lpstr>Ethical Arguments and the Importance of Context</vt:lpstr>
      <vt:lpstr>Reasoning by Analogy: Casuistry and Circumstantial Reasoning </vt:lpstr>
      <vt:lpstr>Moral Theories  Summary</vt:lpstr>
      <vt:lpstr>Moral Theories  Summary  Continued</vt:lpstr>
      <vt:lpstr>Moral Theories  Summary  Continued</vt:lpstr>
      <vt:lpstr>Conclusion differences in Critical deliberative discussion </vt:lpstr>
      <vt:lpstr>WHAT IS GOOD?</vt:lpstr>
    </vt:vector>
  </TitlesOfParts>
  <Company>University Of Illinois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Dan Roth</dc:creator>
  <cp:lastModifiedBy>MiamiStudent</cp:lastModifiedBy>
  <cp:revision>215</cp:revision>
  <cp:lastPrinted>2000-01-27T19:46:26Z</cp:lastPrinted>
  <dcterms:created xsi:type="dcterms:W3CDTF">1998-01-23T03:14:46Z</dcterms:created>
  <dcterms:modified xsi:type="dcterms:W3CDTF">2014-10-07T10:21:21Z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3</vt:i4>
  </property>
  <property fmtid="{D5CDD505-2E9C-101B-9397-08002B2CF9AE}" pid="6" name="ScreenUsage">
    <vt:i4>3</vt:i4>
  </property>
  <property fmtid="{D5CDD505-2E9C-101B-9397-08002B2CF9AE}" pid="7" name="MailAddress">
    <vt:lpwstr>danr@cs.uiuc.edu</vt:lpwstr>
  </property>
  <property fmtid="{D5CDD505-2E9C-101B-9397-08002B2CF9AE}" pid="8" name="HomePage">
    <vt:lpwstr>http://l2r.cs.uiuc.edu/~danr</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C:\mystuff\CS346-98</vt:lpwstr>
  </property>
</Properties>
</file>